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sldIdLst>
    <p:sldId id="276" r:id="rId2"/>
    <p:sldId id="271" r:id="rId3"/>
    <p:sldId id="277" r:id="rId4"/>
    <p:sldId id="256" r:id="rId5"/>
    <p:sldId id="279" r:id="rId6"/>
    <p:sldId id="257" r:id="rId7"/>
    <p:sldId id="258" r:id="rId8"/>
    <p:sldId id="259" r:id="rId9"/>
    <p:sldId id="260" r:id="rId10"/>
    <p:sldId id="261" r:id="rId11"/>
    <p:sldId id="262" r:id="rId12"/>
    <p:sldId id="272" r:id="rId13"/>
    <p:sldId id="263" r:id="rId14"/>
    <p:sldId id="264" r:id="rId15"/>
    <p:sldId id="265" r:id="rId16"/>
    <p:sldId id="275" r:id="rId17"/>
    <p:sldId id="266" r:id="rId18"/>
    <p:sldId id="267" r:id="rId19"/>
    <p:sldId id="268" r:id="rId20"/>
    <p:sldId id="269" r:id="rId21"/>
    <p:sldId id="270" r:id="rId22"/>
    <p:sldId id="273" r:id="rId23"/>
    <p:sldId id="274" r:id="rId24"/>
    <p:sldId id="27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8A37E1DA-EDB2-4954-9E52-254CF1A505C9}" type="datetimeFigureOut">
              <a:rPr lang="tr-TR" smtClean="0"/>
              <a:t>29.09.2021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85AB001-10A4-4751-8AB4-2F695D60965C}" type="slidenum">
              <a:rPr lang="tr-TR" smtClean="0"/>
              <a:t>‹#›</a:t>
            </a:fld>
            <a:endParaRPr lang="tr-TR"/>
          </a:p>
        </p:txBody>
      </p:sp>
    </p:spTree>
    <p:extLst>
      <p:ext uri="{BB962C8B-B14F-4D97-AF65-F5344CB8AC3E}">
        <p14:creationId xmlns:p14="http://schemas.microsoft.com/office/powerpoint/2010/main" val="1502728417"/>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A37E1DA-EDB2-4954-9E52-254CF1A505C9}" type="datetimeFigureOut">
              <a:rPr lang="tr-TR" smtClean="0"/>
              <a:t>29.09.2021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85AB001-10A4-4751-8AB4-2F695D60965C}" type="slidenum">
              <a:rPr lang="tr-TR" smtClean="0"/>
              <a:t>‹#›</a:t>
            </a:fld>
            <a:endParaRPr lang="tr-TR"/>
          </a:p>
        </p:txBody>
      </p:sp>
    </p:spTree>
    <p:extLst>
      <p:ext uri="{BB962C8B-B14F-4D97-AF65-F5344CB8AC3E}">
        <p14:creationId xmlns:p14="http://schemas.microsoft.com/office/powerpoint/2010/main" val="2441776595"/>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A37E1DA-EDB2-4954-9E52-254CF1A505C9}" type="datetimeFigureOut">
              <a:rPr lang="tr-TR" smtClean="0"/>
              <a:t>29.09.2021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85AB001-10A4-4751-8AB4-2F695D60965C}" type="slidenum">
              <a:rPr lang="tr-TR" smtClean="0"/>
              <a:t>‹#›</a:t>
            </a:fld>
            <a:endParaRPr lang="tr-TR"/>
          </a:p>
        </p:txBody>
      </p:sp>
    </p:spTree>
    <p:extLst>
      <p:ext uri="{BB962C8B-B14F-4D97-AF65-F5344CB8AC3E}">
        <p14:creationId xmlns:p14="http://schemas.microsoft.com/office/powerpoint/2010/main" val="415027464"/>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A37E1DA-EDB2-4954-9E52-254CF1A505C9}" type="datetimeFigureOut">
              <a:rPr lang="tr-TR" smtClean="0"/>
              <a:t>29.09.2021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85AB001-10A4-4751-8AB4-2F695D60965C}" type="slidenum">
              <a:rPr lang="tr-TR" smtClean="0"/>
              <a:t>‹#›</a:t>
            </a:fld>
            <a:endParaRPr lang="tr-TR"/>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97636309"/>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A37E1DA-EDB2-4954-9E52-254CF1A505C9}" type="datetimeFigureOut">
              <a:rPr lang="tr-TR" smtClean="0"/>
              <a:t>29.09.2021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85AB001-10A4-4751-8AB4-2F695D60965C}" type="slidenum">
              <a:rPr lang="tr-TR" smtClean="0"/>
              <a:t>‹#›</a:t>
            </a:fld>
            <a:endParaRPr lang="tr-TR"/>
          </a:p>
        </p:txBody>
      </p:sp>
    </p:spTree>
    <p:extLst>
      <p:ext uri="{BB962C8B-B14F-4D97-AF65-F5344CB8AC3E}">
        <p14:creationId xmlns:p14="http://schemas.microsoft.com/office/powerpoint/2010/main" val="1121598089"/>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8A37E1DA-EDB2-4954-9E52-254CF1A505C9}" type="datetimeFigureOut">
              <a:rPr lang="tr-TR" smtClean="0"/>
              <a:t>29.09.2021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85AB001-10A4-4751-8AB4-2F695D60965C}" type="slidenum">
              <a:rPr lang="tr-TR" smtClean="0"/>
              <a:t>‹#›</a:t>
            </a:fld>
            <a:endParaRPr lang="tr-TR"/>
          </a:p>
        </p:txBody>
      </p:sp>
    </p:spTree>
    <p:extLst>
      <p:ext uri="{BB962C8B-B14F-4D97-AF65-F5344CB8AC3E}">
        <p14:creationId xmlns:p14="http://schemas.microsoft.com/office/powerpoint/2010/main" val="1558840840"/>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8A37E1DA-EDB2-4954-9E52-254CF1A505C9}" type="datetimeFigureOut">
              <a:rPr lang="tr-TR" smtClean="0"/>
              <a:t>29.09.2021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85AB001-10A4-4751-8AB4-2F695D60965C}" type="slidenum">
              <a:rPr lang="tr-TR" smtClean="0"/>
              <a:t>‹#›</a:t>
            </a:fld>
            <a:endParaRPr lang="tr-TR"/>
          </a:p>
        </p:txBody>
      </p:sp>
    </p:spTree>
    <p:extLst>
      <p:ext uri="{BB962C8B-B14F-4D97-AF65-F5344CB8AC3E}">
        <p14:creationId xmlns:p14="http://schemas.microsoft.com/office/powerpoint/2010/main" val="4150357801"/>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A37E1DA-EDB2-4954-9E52-254CF1A505C9}" type="datetimeFigureOut">
              <a:rPr lang="tr-TR" smtClean="0"/>
              <a:t>29.09.2021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85AB001-10A4-4751-8AB4-2F695D60965C}" type="slidenum">
              <a:rPr lang="tr-TR" smtClean="0"/>
              <a:t>‹#›</a:t>
            </a:fld>
            <a:endParaRPr lang="tr-TR"/>
          </a:p>
        </p:txBody>
      </p:sp>
    </p:spTree>
    <p:extLst>
      <p:ext uri="{BB962C8B-B14F-4D97-AF65-F5344CB8AC3E}">
        <p14:creationId xmlns:p14="http://schemas.microsoft.com/office/powerpoint/2010/main" val="1588572883"/>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A37E1DA-EDB2-4954-9E52-254CF1A505C9}" type="datetimeFigureOut">
              <a:rPr lang="tr-TR" smtClean="0"/>
              <a:t>29.09.2021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85AB001-10A4-4751-8AB4-2F695D60965C}" type="slidenum">
              <a:rPr lang="tr-TR" smtClean="0"/>
              <a:t>‹#›</a:t>
            </a:fld>
            <a:endParaRPr lang="tr-TR"/>
          </a:p>
        </p:txBody>
      </p:sp>
    </p:spTree>
    <p:extLst>
      <p:ext uri="{BB962C8B-B14F-4D97-AF65-F5344CB8AC3E}">
        <p14:creationId xmlns:p14="http://schemas.microsoft.com/office/powerpoint/2010/main" val="3118792435"/>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A37E1DA-EDB2-4954-9E52-254CF1A505C9}" type="datetimeFigureOut">
              <a:rPr lang="tr-TR" smtClean="0"/>
              <a:t>29.09.2021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5AB001-10A4-4751-8AB4-2F695D60965C}" type="slidenum">
              <a:rPr lang="tr-TR" smtClean="0"/>
              <a:t>‹#›</a:t>
            </a:fld>
            <a:endParaRPr lang="tr-TR"/>
          </a:p>
        </p:txBody>
      </p:sp>
    </p:spTree>
    <p:extLst>
      <p:ext uri="{BB962C8B-B14F-4D97-AF65-F5344CB8AC3E}">
        <p14:creationId xmlns:p14="http://schemas.microsoft.com/office/powerpoint/2010/main" val="3245410591"/>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A37E1DA-EDB2-4954-9E52-254CF1A505C9}" type="datetimeFigureOut">
              <a:rPr lang="tr-TR" smtClean="0"/>
              <a:t>29.09.2021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85AB001-10A4-4751-8AB4-2F695D60965C}" type="slidenum">
              <a:rPr lang="tr-TR" smtClean="0"/>
              <a:t>‹#›</a:t>
            </a:fld>
            <a:endParaRPr lang="tr-TR"/>
          </a:p>
        </p:txBody>
      </p:sp>
    </p:spTree>
    <p:extLst>
      <p:ext uri="{BB962C8B-B14F-4D97-AF65-F5344CB8AC3E}">
        <p14:creationId xmlns:p14="http://schemas.microsoft.com/office/powerpoint/2010/main" val="698773179"/>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A37E1DA-EDB2-4954-9E52-254CF1A505C9}" type="datetimeFigureOut">
              <a:rPr lang="tr-TR" smtClean="0"/>
              <a:t>29.09.2021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85AB001-10A4-4751-8AB4-2F695D60965C}" type="slidenum">
              <a:rPr lang="tr-TR" smtClean="0"/>
              <a:t>‹#›</a:t>
            </a:fld>
            <a:endParaRPr lang="tr-TR"/>
          </a:p>
        </p:txBody>
      </p:sp>
    </p:spTree>
    <p:extLst>
      <p:ext uri="{BB962C8B-B14F-4D97-AF65-F5344CB8AC3E}">
        <p14:creationId xmlns:p14="http://schemas.microsoft.com/office/powerpoint/2010/main" val="1769925843"/>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A37E1DA-EDB2-4954-9E52-254CF1A505C9}" type="datetimeFigureOut">
              <a:rPr lang="tr-TR" smtClean="0"/>
              <a:t>29.09.2021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85AB001-10A4-4751-8AB4-2F695D60965C}" type="slidenum">
              <a:rPr lang="tr-TR" smtClean="0"/>
              <a:t>‹#›</a:t>
            </a:fld>
            <a:endParaRPr lang="tr-TR"/>
          </a:p>
        </p:txBody>
      </p:sp>
    </p:spTree>
    <p:extLst>
      <p:ext uri="{BB962C8B-B14F-4D97-AF65-F5344CB8AC3E}">
        <p14:creationId xmlns:p14="http://schemas.microsoft.com/office/powerpoint/2010/main" val="2703057106"/>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Content Placeholder 3"/>
          <p:cNvSpPr>
            <a:spLocks noGrp="1"/>
          </p:cNvSpPr>
          <p:nvPr>
            <p:ph sz="quarter" idx="13"/>
          </p:nvPr>
        </p:nvSpPr>
        <p:spPr>
          <a:xfrm>
            <a:off x="685331" y="3051013"/>
            <a:ext cx="3829520" cy="274018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3" name="Content Placeholder 5"/>
          <p:cNvSpPr>
            <a:spLocks noGrp="1"/>
          </p:cNvSpPr>
          <p:nvPr>
            <p:ph sz="quarter" idx="14"/>
          </p:nvPr>
        </p:nvSpPr>
        <p:spPr>
          <a:xfrm>
            <a:off x="4629150" y="3051013"/>
            <a:ext cx="3829051" cy="274018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A37E1DA-EDB2-4954-9E52-254CF1A505C9}" type="datetimeFigureOut">
              <a:rPr lang="tr-TR" smtClean="0"/>
              <a:t>29.09.2021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85AB001-10A4-4751-8AB4-2F695D60965C}" type="slidenum">
              <a:rPr lang="tr-TR" smtClean="0"/>
              <a:t>‹#›</a:t>
            </a:fld>
            <a:endParaRPr lang="tr-TR"/>
          </a:p>
        </p:txBody>
      </p:sp>
    </p:spTree>
    <p:extLst>
      <p:ext uri="{BB962C8B-B14F-4D97-AF65-F5344CB8AC3E}">
        <p14:creationId xmlns:p14="http://schemas.microsoft.com/office/powerpoint/2010/main" val="1437123632"/>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A37E1DA-EDB2-4954-9E52-254CF1A505C9}" type="datetimeFigureOut">
              <a:rPr lang="tr-TR" smtClean="0"/>
              <a:t>29.09.2021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85AB001-10A4-4751-8AB4-2F695D60965C}" type="slidenum">
              <a:rPr lang="tr-TR" smtClean="0"/>
              <a:t>‹#›</a:t>
            </a:fld>
            <a:endParaRPr lang="tr-TR"/>
          </a:p>
        </p:txBody>
      </p:sp>
    </p:spTree>
    <p:extLst>
      <p:ext uri="{BB962C8B-B14F-4D97-AF65-F5344CB8AC3E}">
        <p14:creationId xmlns:p14="http://schemas.microsoft.com/office/powerpoint/2010/main" val="2707112044"/>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8A37E1DA-EDB2-4954-9E52-254CF1A505C9}" type="datetimeFigureOut">
              <a:rPr lang="tr-TR" smtClean="0"/>
              <a:t>29.09.2021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85AB001-10A4-4751-8AB4-2F695D60965C}" type="slidenum">
              <a:rPr lang="tr-TR" smtClean="0"/>
              <a:t>‹#›</a:t>
            </a:fld>
            <a:endParaRPr lang="tr-TR"/>
          </a:p>
        </p:txBody>
      </p:sp>
    </p:spTree>
    <p:extLst>
      <p:ext uri="{BB962C8B-B14F-4D97-AF65-F5344CB8AC3E}">
        <p14:creationId xmlns:p14="http://schemas.microsoft.com/office/powerpoint/2010/main" val="1687922839"/>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A37E1DA-EDB2-4954-9E52-254CF1A505C9}" type="datetimeFigureOut">
              <a:rPr lang="tr-TR" smtClean="0"/>
              <a:t>29.09.2021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85AB001-10A4-4751-8AB4-2F695D60965C}" type="slidenum">
              <a:rPr lang="tr-TR" smtClean="0"/>
              <a:t>‹#›</a:t>
            </a:fld>
            <a:endParaRPr lang="tr-TR"/>
          </a:p>
        </p:txBody>
      </p:sp>
    </p:spTree>
    <p:extLst>
      <p:ext uri="{BB962C8B-B14F-4D97-AF65-F5344CB8AC3E}">
        <p14:creationId xmlns:p14="http://schemas.microsoft.com/office/powerpoint/2010/main" val="1662326026"/>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A37E1DA-EDB2-4954-9E52-254CF1A505C9}" type="datetimeFigureOut">
              <a:rPr lang="tr-TR" smtClean="0"/>
              <a:t>29.09.2021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85AB001-10A4-4751-8AB4-2F695D60965C}" type="slidenum">
              <a:rPr lang="tr-TR" smtClean="0"/>
              <a:t>‹#›</a:t>
            </a:fld>
            <a:endParaRPr lang="tr-TR"/>
          </a:p>
        </p:txBody>
      </p:sp>
    </p:spTree>
    <p:extLst>
      <p:ext uri="{BB962C8B-B14F-4D97-AF65-F5344CB8AC3E}">
        <p14:creationId xmlns:p14="http://schemas.microsoft.com/office/powerpoint/2010/main" val="2435942048"/>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8A37E1DA-EDB2-4954-9E52-254CF1A505C9}" type="datetimeFigureOut">
              <a:rPr lang="tr-TR" smtClean="0"/>
              <a:t>29.09.2021</a:t>
            </a:fld>
            <a:endParaRPr lang="tr-TR"/>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tr-T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85AB001-10A4-4751-8AB4-2F695D60965C}" type="slidenum">
              <a:rPr lang="tr-TR" smtClean="0"/>
              <a:t>‹#›</a:t>
            </a:fld>
            <a:endParaRPr lang="tr-TR"/>
          </a:p>
        </p:txBody>
      </p:sp>
    </p:spTree>
    <p:extLst>
      <p:ext uri="{BB962C8B-B14F-4D97-AF65-F5344CB8AC3E}">
        <p14:creationId xmlns:p14="http://schemas.microsoft.com/office/powerpoint/2010/main" val="394320961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893496"/>
          </a:xfrm>
          <a:prstGeom prst="rect">
            <a:avLst/>
          </a:prstGeom>
        </p:spPr>
      </p:pic>
    </p:spTree>
    <p:extLst>
      <p:ext uri="{BB962C8B-B14F-4D97-AF65-F5344CB8AC3E}">
        <p14:creationId xmlns:p14="http://schemas.microsoft.com/office/powerpoint/2010/main" val="2849848640"/>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24744"/>
            <a:ext cx="8229600" cy="2146250"/>
          </a:xfrm>
        </p:spPr>
        <p:txBody>
          <a:bodyPr>
            <a:normAutofit fontScale="90000"/>
          </a:bodyPr>
          <a:lstStyle/>
          <a:p>
            <a:r>
              <a:rPr lang="tr-TR" b="1" dirty="0" smtClean="0"/>
              <a:t/>
            </a:r>
            <a:br>
              <a:rPr lang="tr-TR" b="1" dirty="0" smtClean="0"/>
            </a:br>
            <a:r>
              <a:rPr lang="tr-TR" b="1" dirty="0" smtClean="0"/>
              <a:t>ÖĞRENCİNİN EVDE EĞİTİM HİZMETİNDEN YARARLANMASINA NASIL KARAR VERİLİR?</a:t>
            </a:r>
            <a:r>
              <a:rPr lang="tr-TR" dirty="0" smtClean="0"/>
              <a:t/>
            </a:r>
            <a:br>
              <a:rPr lang="tr-TR" dirty="0" smtClean="0"/>
            </a:br>
            <a:endParaRPr lang="tr-TR" dirty="0"/>
          </a:p>
        </p:txBody>
      </p:sp>
      <p:sp>
        <p:nvSpPr>
          <p:cNvPr id="3" name="İçerik Yer Tutucusu 2"/>
          <p:cNvSpPr>
            <a:spLocks noGrp="1"/>
          </p:cNvSpPr>
          <p:nvPr>
            <p:ph idx="1"/>
          </p:nvPr>
        </p:nvSpPr>
        <p:spPr/>
        <p:txBody>
          <a:bodyPr>
            <a:normAutofit/>
          </a:bodyPr>
          <a:lstStyle/>
          <a:p>
            <a:endParaRPr lang="tr-TR" dirty="0" smtClean="0"/>
          </a:p>
          <a:p>
            <a:endParaRPr lang="tr-TR" dirty="0"/>
          </a:p>
          <a:p>
            <a:pPr marL="0" indent="0">
              <a:buNone/>
            </a:pPr>
            <a:r>
              <a:rPr lang="tr-TR" dirty="0" smtClean="0"/>
              <a:t>RAM'ın bünyesinde oluşturulan özel eğitim değerlendirme kurulunca yapılan eğitsel değerlendirme ve tanılama sonucuna göre il/ilçe özel eğitim hizmetleri kurulunca alınan karar doğrultusunda öğrencilere evde eğitim hizmeti sunulmaktadır.</a:t>
            </a:r>
          </a:p>
          <a:p>
            <a:endParaRPr lang="tr-TR" dirty="0" smtClean="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497" y="0"/>
            <a:ext cx="1269503" cy="1269503"/>
          </a:xfrm>
          <a:prstGeom prst="rect">
            <a:avLst/>
          </a:prstGeom>
        </p:spPr>
      </p:pic>
    </p:spTree>
    <p:extLst>
      <p:ext uri="{BB962C8B-B14F-4D97-AF65-F5344CB8AC3E}">
        <p14:creationId xmlns:p14="http://schemas.microsoft.com/office/powerpoint/2010/main" val="2964007948"/>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79648" y="1052736"/>
            <a:ext cx="8229600" cy="2910592"/>
          </a:xfrm>
        </p:spPr>
        <p:txBody>
          <a:bodyPr>
            <a:normAutofit/>
          </a:bodyPr>
          <a:lstStyle/>
          <a:p>
            <a:r>
              <a:rPr lang="tr-TR" b="1" dirty="0" smtClean="0"/>
              <a:t>ÖZEL EĞİTİM HİZMETLERİ KURULUNUN DEĞERLENDİRME SÜRECİNDE ESAS ALINAN BELGELER NELERDİR?</a:t>
            </a:r>
            <a:r>
              <a:rPr lang="tr-TR" dirty="0" smtClean="0"/>
              <a:t/>
            </a:r>
            <a:br>
              <a:rPr lang="tr-TR" dirty="0" smtClean="0"/>
            </a:br>
            <a:endParaRPr lang="tr-TR" dirty="0"/>
          </a:p>
        </p:txBody>
      </p:sp>
      <p:sp>
        <p:nvSpPr>
          <p:cNvPr id="3" name="İçerik Yer Tutucusu 2"/>
          <p:cNvSpPr>
            <a:spLocks noGrp="1"/>
          </p:cNvSpPr>
          <p:nvPr>
            <p:ph idx="1"/>
          </p:nvPr>
        </p:nvSpPr>
        <p:spPr>
          <a:xfrm>
            <a:off x="611560" y="3212976"/>
            <a:ext cx="8229600" cy="4525963"/>
          </a:xfrm>
        </p:spPr>
        <p:txBody>
          <a:bodyPr>
            <a:normAutofit/>
          </a:bodyPr>
          <a:lstStyle/>
          <a:p>
            <a:pPr marL="0" indent="0">
              <a:buNone/>
            </a:pPr>
            <a:r>
              <a:rPr lang="tr-TR" dirty="0" smtClean="0"/>
              <a:t>İl/ilçe özel eğitim kurulu; RAM tarafından düzenlenen,</a:t>
            </a:r>
          </a:p>
          <a:p>
            <a:r>
              <a:rPr lang="tr-TR" dirty="0" smtClean="0"/>
              <a:t>Özel Eğitim değerlendirme Kurulu Raporu</a:t>
            </a:r>
          </a:p>
          <a:p>
            <a:r>
              <a:rPr lang="tr-TR" dirty="0" smtClean="0"/>
              <a:t>Ev Ortamı Durum Tespit ve Değerlendirme Formu</a:t>
            </a:r>
          </a:p>
          <a:p>
            <a:r>
              <a:rPr lang="tr-TR" dirty="0" smtClean="0"/>
              <a:t>Veli Sözleşmesi</a:t>
            </a:r>
          </a:p>
          <a:p>
            <a:r>
              <a:rPr lang="tr-TR" dirty="0" smtClean="0"/>
              <a:t>Sağlık Raporu esas alınarak öğrencinin evde eğitim hizmetinden yararlanmasına karar verilmektedir.</a:t>
            </a:r>
          </a:p>
          <a:p>
            <a:endParaRPr lang="tr-TR" dirty="0"/>
          </a:p>
        </p:txBody>
      </p:sp>
      <p:sp>
        <p:nvSpPr>
          <p:cNvPr id="4" name="Dikdörtgen 3"/>
          <p:cNvSpPr/>
          <p:nvPr/>
        </p:nvSpPr>
        <p:spPr>
          <a:xfrm>
            <a:off x="2843808" y="1700808"/>
            <a:ext cx="4572000" cy="369332"/>
          </a:xfrm>
          <a:prstGeom prst="rect">
            <a:avLst/>
          </a:prstGeom>
        </p:spPr>
        <p:txBody>
          <a:bodyPr>
            <a:spAutoFit/>
          </a:bodyPr>
          <a:lstStyle/>
          <a:p>
            <a:r>
              <a:rPr lang="tr-TR" dirty="0"/>
              <a:t>   </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497" y="0"/>
            <a:ext cx="1269503" cy="1269503"/>
          </a:xfrm>
          <a:prstGeom prst="rect">
            <a:avLst/>
          </a:prstGeom>
        </p:spPr>
      </p:pic>
    </p:spTree>
    <p:extLst>
      <p:ext uri="{BB962C8B-B14F-4D97-AF65-F5344CB8AC3E}">
        <p14:creationId xmlns:p14="http://schemas.microsoft.com/office/powerpoint/2010/main" val="2323569633"/>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19672" y="620688"/>
            <a:ext cx="7067128" cy="2212612"/>
          </a:xfrm>
        </p:spPr>
        <p:txBody>
          <a:bodyPr>
            <a:normAutofit fontScale="90000"/>
          </a:bodyPr>
          <a:lstStyle/>
          <a:p>
            <a:r>
              <a:rPr lang="tr-TR" b="1" dirty="0" smtClean="0"/>
              <a:t/>
            </a:r>
            <a:br>
              <a:rPr lang="tr-TR" b="1" dirty="0" smtClean="0"/>
            </a:br>
            <a:r>
              <a:rPr lang="tr-TR" b="1" dirty="0" smtClean="0"/>
              <a:t/>
            </a:r>
            <a:br>
              <a:rPr lang="tr-TR" b="1" dirty="0" smtClean="0"/>
            </a:br>
            <a:r>
              <a:rPr lang="tr-TR" b="1" dirty="0" smtClean="0"/>
              <a:t>EVDE EĞİTİMDE DERS SAATLERİ NASILDIR?</a:t>
            </a:r>
            <a:r>
              <a:rPr lang="tr-TR" dirty="0" smtClean="0"/>
              <a:t/>
            </a:r>
            <a:br>
              <a:rPr lang="tr-TR" dirty="0" smtClean="0"/>
            </a:br>
            <a:r>
              <a:rPr lang="tr-TR" b="1" dirty="0" smtClean="0"/>
              <a:t> </a:t>
            </a:r>
            <a:r>
              <a:rPr lang="tr-TR" dirty="0" smtClean="0"/>
              <a:t/>
            </a:r>
            <a:br>
              <a:rPr lang="tr-TR" dirty="0" smtClean="0"/>
            </a:br>
            <a:endParaRPr lang="tr-TR" dirty="0"/>
          </a:p>
        </p:txBody>
      </p:sp>
      <p:sp>
        <p:nvSpPr>
          <p:cNvPr id="3" name="İçerik Yer Tutucusu 2"/>
          <p:cNvSpPr>
            <a:spLocks noGrp="1"/>
          </p:cNvSpPr>
          <p:nvPr>
            <p:ph idx="1"/>
          </p:nvPr>
        </p:nvSpPr>
        <p:spPr>
          <a:xfrm>
            <a:off x="685332" y="1269503"/>
            <a:ext cx="3814660" cy="5588497"/>
          </a:xfrm>
        </p:spPr>
        <p:txBody>
          <a:bodyPr>
            <a:normAutofit/>
          </a:bodyPr>
          <a:lstStyle/>
          <a:p>
            <a:pPr marL="0" indent="0">
              <a:buNone/>
            </a:pPr>
            <a:endParaRPr lang="tr-TR" dirty="0" smtClean="0"/>
          </a:p>
          <a:p>
            <a:pPr marL="0" indent="0">
              <a:buNone/>
            </a:pPr>
            <a:endParaRPr lang="tr-TR" dirty="0" smtClean="0"/>
          </a:p>
          <a:p>
            <a:pPr marL="0" indent="0">
              <a:buNone/>
            </a:pPr>
            <a:r>
              <a:rPr lang="tr-TR" dirty="0" smtClean="0"/>
              <a:t>İlköğretim kademesinde veya özel eğitim programı uygulanan ortaöğretim kademesinde haftalık </a:t>
            </a:r>
            <a:r>
              <a:rPr lang="tr-TR" b="1" dirty="0" smtClean="0"/>
              <a:t>10,</a:t>
            </a:r>
            <a:r>
              <a:rPr lang="tr-TR" dirty="0" smtClean="0"/>
              <a:t> diğer ortaöğretim kademesinde bir okula kayıtlı olanlar için ise haftada 1</a:t>
            </a:r>
            <a:r>
              <a:rPr lang="tr-TR" b="1" dirty="0" smtClean="0"/>
              <a:t>6</a:t>
            </a:r>
            <a:r>
              <a:rPr lang="tr-TR" dirty="0" smtClean="0"/>
              <a:t> ders saatinden az olmayacak şekilde planlanır.</a:t>
            </a:r>
          </a:p>
          <a:p>
            <a:pPr marL="0" indent="0">
              <a:buNone/>
            </a:pPr>
            <a:endParaRPr lang="tr-TR" dirty="0" smtClean="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497" y="0"/>
            <a:ext cx="1269503" cy="1269503"/>
          </a:xfrm>
          <a:prstGeom prst="rect">
            <a:avLst/>
          </a:prstGeom>
        </p:spPr>
      </p:pic>
      <p:pic>
        <p:nvPicPr>
          <p:cNvPr id="5" name="Resim 4"/>
          <p:cNvPicPr>
            <a:picLocks noChangeAspect="1"/>
          </p:cNvPicPr>
          <p:nvPr/>
        </p:nvPicPr>
        <p:blipFill>
          <a:blip r:embed="rId3"/>
          <a:stretch>
            <a:fillRect/>
          </a:stretch>
        </p:blipFill>
        <p:spPr>
          <a:xfrm>
            <a:off x="708996" y="137011"/>
            <a:ext cx="1360092" cy="1563797"/>
          </a:xfrm>
          <a:prstGeom prst="rect">
            <a:avLst/>
          </a:prstGeom>
        </p:spPr>
      </p:pic>
      <p:pic>
        <p:nvPicPr>
          <p:cNvPr id="3074" name="Picture 2" descr="İş başvurusu yapmak için en uygun gün hangisi? | Kariyer Rehbe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007" y="2781452"/>
            <a:ext cx="4128393" cy="2064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219916"/>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908720"/>
            <a:ext cx="8507288" cy="2002234"/>
          </a:xfrm>
        </p:spPr>
        <p:txBody>
          <a:bodyPr>
            <a:normAutofit fontScale="90000"/>
          </a:bodyPr>
          <a:lstStyle/>
          <a:p>
            <a:r>
              <a:rPr lang="tr-TR" b="1" dirty="0"/>
              <a:t/>
            </a:r>
            <a:br>
              <a:rPr lang="tr-TR" b="1" dirty="0"/>
            </a:br>
            <a:r>
              <a:rPr lang="tr-TR" b="1" dirty="0" smtClean="0"/>
              <a:t>EVDE EĞİTİMDE ÖĞRENCİNİN TAKİP ETTİĞİ PROGRAM NEDİR?</a:t>
            </a:r>
            <a:r>
              <a:rPr lang="tr-TR" dirty="0" smtClean="0"/>
              <a:t/>
            </a:r>
            <a:br>
              <a:rPr lang="tr-TR" dirty="0" smtClean="0"/>
            </a:br>
            <a:endParaRPr lang="tr-TR" dirty="0"/>
          </a:p>
        </p:txBody>
      </p:sp>
      <p:sp>
        <p:nvSpPr>
          <p:cNvPr id="3" name="İçerik Yer Tutucusu 2"/>
          <p:cNvSpPr>
            <a:spLocks noGrp="1"/>
          </p:cNvSpPr>
          <p:nvPr>
            <p:ph idx="1"/>
          </p:nvPr>
        </p:nvSpPr>
        <p:spPr/>
        <p:txBody>
          <a:bodyPr>
            <a:normAutofit/>
          </a:bodyPr>
          <a:lstStyle/>
          <a:p>
            <a:pPr marL="0" indent="0">
              <a:buNone/>
            </a:pPr>
            <a:endParaRPr lang="tr-TR" dirty="0" smtClean="0"/>
          </a:p>
          <a:p>
            <a:pPr marL="0" indent="0">
              <a:buNone/>
            </a:pPr>
            <a:r>
              <a:rPr lang="tr-TR" dirty="0" smtClean="0"/>
              <a:t>Evde eğitim hizmetinden yararlanan öğrencilere, kayıtlı bulunduğu okul/kurumda uygulanan eğitim programlarının uygulanması esastır. Ancak BEP geliştirme birimince, bu programlara dayalı olarak öğrencilerin eğitim performanslarına göre ihtiyaç duydukları alanda BEP (Bireyselleştirilmiş Eğitim Planı) hazırlanır. </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497" y="0"/>
            <a:ext cx="1269503" cy="1269503"/>
          </a:xfrm>
          <a:prstGeom prst="rect">
            <a:avLst/>
          </a:prstGeom>
        </p:spPr>
      </p:pic>
    </p:spTree>
    <p:extLst>
      <p:ext uri="{BB962C8B-B14F-4D97-AF65-F5344CB8AC3E}">
        <p14:creationId xmlns:p14="http://schemas.microsoft.com/office/powerpoint/2010/main" val="2387746002"/>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59532" y="668078"/>
            <a:ext cx="8579296" cy="1872208"/>
          </a:xfrm>
        </p:spPr>
        <p:txBody>
          <a:bodyPr>
            <a:normAutofit/>
          </a:bodyPr>
          <a:lstStyle/>
          <a:p>
            <a:r>
              <a:rPr lang="tr-TR" b="1" dirty="0" smtClean="0"/>
              <a:t/>
            </a:r>
            <a:br>
              <a:rPr lang="tr-TR" b="1" dirty="0" smtClean="0"/>
            </a:br>
            <a:r>
              <a:rPr lang="tr-TR" b="1" dirty="0" smtClean="0"/>
              <a:t>EVDE EĞİTİM DE DERS SEÇİMİ NASILDIR?</a:t>
            </a:r>
            <a:r>
              <a:rPr lang="tr-TR" dirty="0" smtClean="0"/>
              <a:t/>
            </a:r>
            <a:br>
              <a:rPr lang="tr-TR" dirty="0" smtClean="0"/>
            </a:br>
            <a:endParaRPr lang="tr-TR" dirty="0"/>
          </a:p>
        </p:txBody>
      </p:sp>
      <p:sp>
        <p:nvSpPr>
          <p:cNvPr id="3" name="İçerik Yer Tutucusu 2"/>
          <p:cNvSpPr>
            <a:spLocks noGrp="1"/>
          </p:cNvSpPr>
          <p:nvPr>
            <p:ph idx="1"/>
          </p:nvPr>
        </p:nvSpPr>
        <p:spPr>
          <a:xfrm>
            <a:off x="611560" y="2348880"/>
            <a:ext cx="8075240" cy="4209331"/>
          </a:xfrm>
        </p:spPr>
        <p:txBody>
          <a:bodyPr>
            <a:normAutofit/>
          </a:bodyPr>
          <a:lstStyle/>
          <a:p>
            <a:r>
              <a:rPr lang="tr-TR" dirty="0" smtClean="0"/>
              <a:t>İlköğretim programını takip eden öğrenciler için; merkezi sistem sınavlarında sorumlu olacakları dersler</a:t>
            </a:r>
          </a:p>
          <a:p>
            <a:r>
              <a:rPr lang="tr-TR" dirty="0" smtClean="0"/>
              <a:t>Ortaöğretim programını takip eden öğrenciler için okutulacak dersler belirlenirken öğrencinin seçtiği ders yoğunluğu dikkate alınarak planlama yapılır.</a:t>
            </a:r>
          </a:p>
          <a:p>
            <a:r>
              <a:rPr lang="tr-TR" dirty="0" smtClean="0"/>
              <a:t>Özel eğitim programını takip eden öğrenciler için öğrencilerin eğitim ihtiyaçları ve özelliklerine göre</a:t>
            </a:r>
          </a:p>
          <a:p>
            <a:r>
              <a:rPr lang="tr-TR" dirty="0" smtClean="0"/>
              <a:t> </a:t>
            </a:r>
            <a:r>
              <a:rPr lang="tr-TR" dirty="0"/>
              <a:t>Ortaöğretim kademesinde özel eğitim programından sorumlu olan öğrenciler için eğitim programında yer alan meslek dersleri dışındaki dersler için planlama yapılır</a:t>
            </a:r>
            <a:r>
              <a:rPr lang="tr-TR" dirty="0" smtClean="0"/>
              <a:t>.</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497" y="0"/>
            <a:ext cx="1269503" cy="1269503"/>
          </a:xfrm>
          <a:prstGeom prst="rect">
            <a:avLst/>
          </a:prstGeom>
        </p:spPr>
      </p:pic>
    </p:spTree>
    <p:extLst>
      <p:ext uri="{BB962C8B-B14F-4D97-AF65-F5344CB8AC3E}">
        <p14:creationId xmlns:p14="http://schemas.microsoft.com/office/powerpoint/2010/main" val="1162198546"/>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24744"/>
            <a:ext cx="8435280" cy="1498178"/>
          </a:xfrm>
        </p:spPr>
        <p:txBody>
          <a:bodyPr>
            <a:normAutofit fontScale="90000"/>
          </a:bodyPr>
          <a:lstStyle/>
          <a:p>
            <a:r>
              <a:rPr lang="tr-TR" b="1" dirty="0" smtClean="0"/>
              <a:t/>
            </a:r>
            <a:br>
              <a:rPr lang="tr-TR" b="1" dirty="0" smtClean="0"/>
            </a:br>
            <a:r>
              <a:rPr lang="tr-TR" b="1" dirty="0" smtClean="0"/>
              <a:t>EVDE EĞİTİM HİZMETİ SUNMAK ÜZERE KİMLER GÖREVLENDİRİLİR?</a:t>
            </a:r>
            <a:r>
              <a:rPr lang="tr-TR" dirty="0" smtClean="0"/>
              <a:t/>
            </a:r>
            <a:br>
              <a:rPr lang="tr-TR" dirty="0" smtClean="0"/>
            </a:br>
            <a:endParaRPr lang="tr-TR" dirty="0"/>
          </a:p>
        </p:txBody>
      </p:sp>
      <p:sp>
        <p:nvSpPr>
          <p:cNvPr id="3" name="İçerik Yer Tutucusu 2"/>
          <p:cNvSpPr>
            <a:spLocks noGrp="1"/>
          </p:cNvSpPr>
          <p:nvPr>
            <p:ph idx="1"/>
          </p:nvPr>
        </p:nvSpPr>
        <p:spPr>
          <a:xfrm>
            <a:off x="31692" y="2132856"/>
            <a:ext cx="4972356" cy="4637112"/>
          </a:xfrm>
        </p:spPr>
        <p:txBody>
          <a:bodyPr>
            <a:normAutofit/>
          </a:bodyPr>
          <a:lstStyle/>
          <a:p>
            <a:pPr marL="0" indent="0">
              <a:buNone/>
            </a:pPr>
            <a:endParaRPr lang="tr-TR" dirty="0" smtClean="0"/>
          </a:p>
          <a:p>
            <a:pPr marL="0" indent="0" algn="just">
              <a:buNone/>
            </a:pPr>
            <a:r>
              <a:rPr lang="tr-TR" dirty="0" smtClean="0"/>
              <a:t>Evde </a:t>
            </a:r>
            <a:r>
              <a:rPr lang="tr-TR" dirty="0"/>
              <a:t>eğitim hizmetinden yararlanacak öğrencilerin özelliği ve öncelikli eğitim ihtiyacına göre özel eğitim öğretmenleri ile bireyin kayıtlı bulunduğu okul ve diğer okullardaki okul öncesi, sınıf ve diğer alan öğretmenleri eğitim hizmetlerini yürütmek üzere görevlendirilir</a:t>
            </a:r>
            <a:r>
              <a:rPr lang="tr-TR" dirty="0" smtClean="0"/>
              <a:t>..</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497" y="0"/>
            <a:ext cx="1269503" cy="1269503"/>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3570" y="2780928"/>
            <a:ext cx="3439457" cy="2451162"/>
          </a:xfrm>
          <a:prstGeom prst="rect">
            <a:avLst/>
          </a:prstGeom>
        </p:spPr>
      </p:pic>
    </p:spTree>
    <p:extLst>
      <p:ext uri="{BB962C8B-B14F-4D97-AF65-F5344CB8AC3E}">
        <p14:creationId xmlns:p14="http://schemas.microsoft.com/office/powerpoint/2010/main" val="4263156116"/>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859107"/>
            <a:ext cx="8229600" cy="5001419"/>
          </a:xfrm>
        </p:spPr>
        <p:txBody>
          <a:bodyPr/>
          <a:lstStyle/>
          <a:p>
            <a:pPr marL="0" indent="0">
              <a:buNone/>
            </a:pPr>
            <a:r>
              <a:rPr lang="tr-TR" dirty="0" smtClean="0"/>
              <a:t>Öğretmen görevlendirmesinde öncelikle öğrencinin kayıtlı olduğu okulda veya o yerleşim yerindeki eğitim kurumlarında görev yapan kadrolu öğretmenlerden istekli olanlar arasından, ihtiyacın bu yolla karşılanmaması durumunda ise o yerleşim yerindeki eğitim kurumlarında veya RAM'larda görev yapan kadrolu öğretmenler arasından resen görevlendirme yapılır</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497" y="0"/>
            <a:ext cx="1269503" cy="1269503"/>
          </a:xfrm>
          <a:prstGeom prst="rect">
            <a:avLst/>
          </a:prstGeom>
        </p:spPr>
      </p:pic>
    </p:spTree>
    <p:extLst>
      <p:ext uri="{BB962C8B-B14F-4D97-AF65-F5344CB8AC3E}">
        <p14:creationId xmlns:p14="http://schemas.microsoft.com/office/powerpoint/2010/main" val="4176446629"/>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011234"/>
            <a:ext cx="8229600" cy="1498178"/>
          </a:xfrm>
        </p:spPr>
        <p:txBody>
          <a:bodyPr>
            <a:normAutofit fontScale="90000"/>
          </a:bodyPr>
          <a:lstStyle/>
          <a:p>
            <a:r>
              <a:rPr lang="tr-TR" b="1" dirty="0"/>
              <a:t/>
            </a:r>
            <a:br>
              <a:rPr lang="tr-TR" b="1" dirty="0"/>
            </a:br>
            <a:r>
              <a:rPr lang="tr-TR" b="1" dirty="0" smtClean="0"/>
              <a:t>EVDE EĞİTİM HİZMETİ HANGİ GÜNLER VERİLİR?</a:t>
            </a:r>
            <a:r>
              <a:rPr lang="tr-TR" dirty="0" smtClean="0"/>
              <a:t/>
            </a:r>
            <a:br>
              <a:rPr lang="tr-TR" dirty="0" smtClean="0"/>
            </a:br>
            <a:endParaRPr lang="tr-TR" dirty="0"/>
          </a:p>
        </p:txBody>
      </p:sp>
      <p:sp>
        <p:nvSpPr>
          <p:cNvPr id="3" name="İçerik Yer Tutucusu 2"/>
          <p:cNvSpPr>
            <a:spLocks noGrp="1"/>
          </p:cNvSpPr>
          <p:nvPr>
            <p:ph idx="1"/>
          </p:nvPr>
        </p:nvSpPr>
        <p:spPr/>
        <p:txBody>
          <a:bodyPr>
            <a:normAutofit lnSpcReduction="10000"/>
          </a:bodyPr>
          <a:lstStyle/>
          <a:p>
            <a:pPr marL="0" indent="0">
              <a:buNone/>
            </a:pPr>
            <a:r>
              <a:rPr lang="tr-TR" b="1" dirty="0" smtClean="0"/>
              <a:t> </a:t>
            </a:r>
            <a:endParaRPr lang="tr-TR" dirty="0" smtClean="0"/>
          </a:p>
          <a:p>
            <a:r>
              <a:rPr lang="tr-TR" dirty="0" smtClean="0"/>
              <a:t>Evde eğitim hizmeti hafta içi verileceği gibi hafta sonları da verilir.</a:t>
            </a:r>
          </a:p>
          <a:p>
            <a:r>
              <a:rPr lang="tr-TR" dirty="0" smtClean="0"/>
              <a:t>Özel eğitim ihtiyacı olan öğrenciler ile ilgili yapılacak olan yüz yüze eğitim faaliyetlerinde alınması gereken tedbirler kapsamında evde eğitim gören öğrenciler için velilerin tercihleri esas alınarak eğitim faaliyetleri yüz yüze yapılacağı gibi mazeret beyan etmeleri halinde uzaktan/canlı eğitim yoluyla da </a:t>
            </a:r>
            <a:r>
              <a:rPr lang="tr-TR" dirty="0" smtClean="0"/>
              <a:t>yapılabilir</a:t>
            </a:r>
            <a:r>
              <a:rPr lang="tr-TR" dirty="0" smtClean="0"/>
              <a:t>.</a:t>
            </a:r>
          </a:p>
          <a:p>
            <a:endParaRPr lang="tr-TR" dirty="0" smtClean="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497" y="0"/>
            <a:ext cx="1269503" cy="1269503"/>
          </a:xfrm>
          <a:prstGeom prst="rect">
            <a:avLst/>
          </a:prstGeom>
        </p:spPr>
      </p:pic>
    </p:spTree>
    <p:extLst>
      <p:ext uri="{BB962C8B-B14F-4D97-AF65-F5344CB8AC3E}">
        <p14:creationId xmlns:p14="http://schemas.microsoft.com/office/powerpoint/2010/main" val="4082729879"/>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2578298"/>
          </a:xfrm>
        </p:spPr>
        <p:txBody>
          <a:bodyPr>
            <a:normAutofit fontScale="90000"/>
          </a:bodyPr>
          <a:lstStyle/>
          <a:p>
            <a:pPr marL="0" indent="0"/>
            <a:r>
              <a:rPr lang="tr-TR" dirty="0" smtClean="0"/>
              <a:t/>
            </a:r>
            <a:br>
              <a:rPr lang="tr-TR" dirty="0" smtClean="0"/>
            </a:br>
            <a:r>
              <a:rPr lang="tr-TR" dirty="0" smtClean="0"/>
              <a:t/>
            </a:r>
            <a:br>
              <a:rPr lang="tr-TR" dirty="0" smtClean="0"/>
            </a:br>
            <a:r>
              <a:rPr lang="tr-TR" dirty="0" smtClean="0"/>
              <a:t/>
            </a:r>
            <a:br>
              <a:rPr lang="tr-TR" dirty="0" smtClean="0"/>
            </a:br>
            <a:r>
              <a:rPr lang="tr-TR" b="1" dirty="0" smtClean="0"/>
              <a:t>EVDE EĞİTİM ÖĞRENCİSİNİN OKULA DEVAM ETMESİ GEREKİR Mİ?</a:t>
            </a:r>
            <a:r>
              <a:rPr lang="tr-TR" dirty="0" smtClean="0"/>
              <a:t/>
            </a:r>
            <a:br>
              <a:rPr lang="tr-TR" dirty="0" smtClean="0"/>
            </a:br>
            <a:endParaRPr lang="tr-TR" dirty="0"/>
          </a:p>
        </p:txBody>
      </p:sp>
      <p:sp>
        <p:nvSpPr>
          <p:cNvPr id="3" name="İçerik Yer Tutucusu 2"/>
          <p:cNvSpPr>
            <a:spLocks noGrp="1"/>
          </p:cNvSpPr>
          <p:nvPr>
            <p:ph idx="1"/>
          </p:nvPr>
        </p:nvSpPr>
        <p:spPr>
          <a:xfrm>
            <a:off x="467544" y="2708920"/>
            <a:ext cx="8219256" cy="3417243"/>
          </a:xfrm>
        </p:spPr>
        <p:txBody>
          <a:bodyPr>
            <a:normAutofit/>
          </a:bodyPr>
          <a:lstStyle/>
          <a:p>
            <a:pPr marL="0" indent="0">
              <a:buNone/>
            </a:pPr>
            <a:endParaRPr lang="tr-TR" dirty="0" smtClean="0"/>
          </a:p>
          <a:p>
            <a:pPr marL="0" indent="0">
              <a:buNone/>
            </a:pPr>
            <a:endParaRPr lang="tr-TR" dirty="0"/>
          </a:p>
          <a:p>
            <a:pPr marL="0" indent="0">
              <a:buNone/>
            </a:pPr>
            <a:r>
              <a:rPr lang="tr-TR" dirty="0" smtClean="0"/>
              <a:t>Okula </a:t>
            </a:r>
            <a:r>
              <a:rPr lang="tr-TR" dirty="0"/>
              <a:t>devam zorunluluğu aranmaz ve devam zorunluluğu aranmamasına yönelik e-Okul sisteminde işlem yapılır</a:t>
            </a:r>
            <a:r>
              <a:rPr lang="tr-TR" dirty="0" smtClean="0"/>
              <a:t>.</a:t>
            </a:r>
            <a:endParaRPr lang="tr-TR" dirty="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497" y="0"/>
            <a:ext cx="1269503" cy="1269503"/>
          </a:xfrm>
          <a:prstGeom prst="rect">
            <a:avLst/>
          </a:prstGeom>
        </p:spPr>
      </p:pic>
    </p:spTree>
    <p:extLst>
      <p:ext uri="{BB962C8B-B14F-4D97-AF65-F5344CB8AC3E}">
        <p14:creationId xmlns:p14="http://schemas.microsoft.com/office/powerpoint/2010/main" val="248015578"/>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2536" y="260648"/>
            <a:ext cx="8291264" cy="1498178"/>
          </a:xfrm>
        </p:spPr>
        <p:txBody>
          <a:bodyPr>
            <a:normAutofit fontScale="90000"/>
          </a:bodyPr>
          <a:lstStyle/>
          <a:p>
            <a:r>
              <a:rPr lang="tr-TR" b="1" dirty="0" smtClean="0"/>
              <a:t/>
            </a:r>
            <a:br>
              <a:rPr lang="tr-TR" b="1" dirty="0" smtClean="0"/>
            </a:br>
            <a:r>
              <a:rPr lang="tr-TR" b="1" dirty="0" smtClean="0"/>
              <a:t>EVDE EĞİTİM ÖĞRENCİSİNİN BAŞARI DEĞERLENDİRMESİ NASIL YAPILIR?</a:t>
            </a:r>
            <a:r>
              <a:rPr lang="tr-TR" dirty="0" smtClean="0"/>
              <a:t/>
            </a:r>
            <a:br>
              <a:rPr lang="tr-TR" dirty="0" smtClean="0"/>
            </a:br>
            <a:endParaRPr lang="tr-TR" dirty="0"/>
          </a:p>
        </p:txBody>
      </p:sp>
      <p:sp>
        <p:nvSpPr>
          <p:cNvPr id="3" name="İçerik Yer Tutucusu 2"/>
          <p:cNvSpPr>
            <a:spLocks noGrp="1"/>
          </p:cNvSpPr>
          <p:nvPr>
            <p:ph idx="1"/>
          </p:nvPr>
        </p:nvSpPr>
        <p:spPr>
          <a:xfrm>
            <a:off x="4371675" y="2026936"/>
            <a:ext cx="4788024" cy="4694510"/>
          </a:xfrm>
        </p:spPr>
        <p:txBody>
          <a:bodyPr>
            <a:normAutofit/>
          </a:bodyPr>
          <a:lstStyle/>
          <a:p>
            <a:pPr marL="0" indent="0" algn="just">
              <a:buNone/>
            </a:pPr>
            <a:r>
              <a:rPr lang="tr-TR" dirty="0" smtClean="0"/>
              <a:t>Sorumlu olduğu eğitim programının </a:t>
            </a:r>
            <a:r>
              <a:rPr lang="tr-TR" dirty="0" smtClean="0"/>
              <a:t>uygulandığı okullardaki </a:t>
            </a:r>
            <a:r>
              <a:rPr lang="tr-TR" dirty="0" smtClean="0"/>
              <a:t>değerlendirme ölçütlerine göre yapılır. Başarı değerlendirme sonuçları öğretmenler tarafından, öğrencinin kayıtlı bulunduğu okul yönetimine bildirilir. Sınıf geçme ve diğer işlemler, kayıtlı olunan okul yönetimi tarafından yürütülür.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497" y="0"/>
            <a:ext cx="1269503" cy="1269503"/>
          </a:xfrm>
          <a:prstGeom prst="rect">
            <a:avLst/>
          </a:prstGeom>
        </p:spPr>
      </p:pic>
      <p:pic>
        <p:nvPicPr>
          <p:cNvPr id="5" name="Resim 4"/>
          <p:cNvPicPr>
            <a:picLocks noChangeAspect="1"/>
          </p:cNvPicPr>
          <p:nvPr/>
        </p:nvPicPr>
        <p:blipFill>
          <a:blip r:embed="rId3"/>
          <a:stretch>
            <a:fillRect/>
          </a:stretch>
        </p:blipFill>
        <p:spPr>
          <a:xfrm>
            <a:off x="179512" y="2028393"/>
            <a:ext cx="4032448" cy="3429000"/>
          </a:xfrm>
          <a:prstGeom prst="rect">
            <a:avLst/>
          </a:prstGeom>
        </p:spPr>
      </p:pic>
    </p:spTree>
    <p:extLst>
      <p:ext uri="{BB962C8B-B14F-4D97-AF65-F5344CB8AC3E}">
        <p14:creationId xmlns:p14="http://schemas.microsoft.com/office/powerpoint/2010/main" val="3325342611"/>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2780928"/>
            <a:ext cx="8568952" cy="2813516"/>
          </a:xfrm>
        </p:spPr>
        <p:txBody>
          <a:bodyPr>
            <a:noAutofit/>
          </a:bodyPr>
          <a:lstStyle/>
          <a:p>
            <a:r>
              <a:rPr lang="tr-TR" sz="9600" b="1" dirty="0" smtClean="0"/>
              <a:t/>
            </a:r>
            <a:br>
              <a:rPr lang="tr-TR" sz="9600" b="1" dirty="0" smtClean="0"/>
            </a:br>
            <a:r>
              <a:rPr lang="tr-TR" sz="9600" b="1" dirty="0"/>
              <a:t/>
            </a:r>
            <a:br>
              <a:rPr lang="tr-TR" sz="9600" b="1" dirty="0"/>
            </a:br>
            <a:r>
              <a:rPr lang="tr-TR" sz="9600" b="1" dirty="0" smtClean="0"/>
              <a:t/>
            </a:r>
            <a:br>
              <a:rPr lang="tr-TR" sz="9600" b="1" dirty="0" smtClean="0"/>
            </a:br>
            <a:r>
              <a:rPr lang="tr-TR" sz="9600" b="1" dirty="0"/>
              <a:t/>
            </a:r>
            <a:br>
              <a:rPr lang="tr-TR" sz="9600" b="1" dirty="0"/>
            </a:br>
            <a:r>
              <a:rPr lang="tr-TR" sz="9600" b="1" dirty="0" smtClean="0"/>
              <a:t/>
            </a:r>
            <a:br>
              <a:rPr lang="tr-TR" sz="9600" b="1" dirty="0" smtClean="0"/>
            </a:br>
            <a:r>
              <a:rPr lang="tr-TR" sz="9600" b="1" dirty="0"/>
              <a:t/>
            </a:r>
            <a:br>
              <a:rPr lang="tr-TR" sz="9600" b="1" dirty="0"/>
            </a:br>
            <a:r>
              <a:rPr lang="tr-TR" sz="9600" b="1" dirty="0" smtClean="0"/>
              <a:t>EVDE </a:t>
            </a:r>
            <a:r>
              <a:rPr lang="tr-TR" sz="9600" b="1" dirty="0"/>
              <a:t>EĞİTİM HİZMETİ </a:t>
            </a:r>
            <a:endParaRPr lang="tr-TR" sz="96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0"/>
            <a:ext cx="3115150" cy="2708920"/>
          </a:xfrm>
          <a:prstGeom prst="rect">
            <a:avLst/>
          </a:prstGeom>
        </p:spPr>
      </p:pic>
    </p:spTree>
    <p:extLst>
      <p:ext uri="{BB962C8B-B14F-4D97-AF65-F5344CB8AC3E}">
        <p14:creationId xmlns:p14="http://schemas.microsoft.com/office/powerpoint/2010/main" val="1187683807"/>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0364" y="646017"/>
            <a:ext cx="8363272" cy="1426170"/>
          </a:xfrm>
        </p:spPr>
        <p:txBody>
          <a:bodyPr/>
          <a:lstStyle/>
          <a:p>
            <a:r>
              <a:rPr lang="tr-TR" b="1" dirty="0" smtClean="0"/>
              <a:t>EV İÇİ DÜZENLEMELER</a:t>
            </a:r>
            <a:endParaRPr lang="tr-TR" dirty="0"/>
          </a:p>
        </p:txBody>
      </p:sp>
      <p:sp>
        <p:nvSpPr>
          <p:cNvPr id="3" name="İçerik Yer Tutucusu 2"/>
          <p:cNvSpPr>
            <a:spLocks noGrp="1"/>
          </p:cNvSpPr>
          <p:nvPr>
            <p:ph idx="1"/>
          </p:nvPr>
        </p:nvSpPr>
        <p:spPr>
          <a:xfrm>
            <a:off x="539553" y="2420888"/>
            <a:ext cx="4752527" cy="5328592"/>
          </a:xfrm>
        </p:spPr>
        <p:txBody>
          <a:bodyPr>
            <a:normAutofit/>
          </a:bodyPr>
          <a:lstStyle/>
          <a:p>
            <a:pPr algn="ctr"/>
            <a:r>
              <a:rPr lang="tr-TR" dirty="0" smtClean="0"/>
              <a:t>Eğitim ortamı öğretmenin önerileri doğrultusunda bireyin özelliğine uygun olarak düzenlenmelidir.</a:t>
            </a:r>
          </a:p>
          <a:p>
            <a:pPr algn="ctr"/>
            <a:r>
              <a:rPr lang="tr-TR" dirty="0" smtClean="0"/>
              <a:t>Eşyalar ve materyaller eğitimi kolaylaştıracak şekilde düzenlenmelidir.</a:t>
            </a:r>
          </a:p>
          <a:p>
            <a:pPr algn="ctr"/>
            <a:r>
              <a:rPr lang="tr-TR" dirty="0" smtClean="0"/>
              <a:t>Eğitim ortamı bilgisayar kullanımına olanak sağlayacak şekilde olmalıdır.</a:t>
            </a:r>
          </a:p>
          <a:p>
            <a:pPr algn="ct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497" y="0"/>
            <a:ext cx="1269503" cy="1269503"/>
          </a:xfrm>
          <a:prstGeom prst="rect">
            <a:avLst/>
          </a:prstGeom>
        </p:spPr>
      </p:pic>
      <p:pic>
        <p:nvPicPr>
          <p:cNvPr id="5" name="Resim 4"/>
          <p:cNvPicPr>
            <a:picLocks noChangeAspect="1"/>
          </p:cNvPicPr>
          <p:nvPr/>
        </p:nvPicPr>
        <p:blipFill>
          <a:blip r:embed="rId3"/>
          <a:stretch>
            <a:fillRect/>
          </a:stretch>
        </p:blipFill>
        <p:spPr>
          <a:xfrm>
            <a:off x="5292080" y="2718204"/>
            <a:ext cx="3672408" cy="2943044"/>
          </a:xfrm>
          <a:prstGeom prst="rect">
            <a:avLst/>
          </a:prstGeom>
        </p:spPr>
      </p:pic>
    </p:spTree>
    <p:extLst>
      <p:ext uri="{BB962C8B-B14F-4D97-AF65-F5344CB8AC3E}">
        <p14:creationId xmlns:p14="http://schemas.microsoft.com/office/powerpoint/2010/main" val="1502623299"/>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765447"/>
            <a:ext cx="7487070" cy="1008112"/>
          </a:xfrm>
        </p:spPr>
        <p:txBody>
          <a:bodyPr>
            <a:normAutofit fontScale="90000"/>
          </a:bodyPr>
          <a:lstStyle/>
          <a:p>
            <a:r>
              <a:rPr lang="tr-TR" b="1" dirty="0" smtClean="0"/>
              <a:t/>
            </a:r>
            <a:br>
              <a:rPr lang="tr-TR" b="1" dirty="0" smtClean="0"/>
            </a:br>
            <a:r>
              <a:rPr lang="tr-TR" b="1" dirty="0" smtClean="0"/>
              <a:t>ÖĞRETMENİN GÖREV VE SORUMLULUKLARI</a:t>
            </a:r>
            <a:r>
              <a:rPr lang="tr-TR" dirty="0" smtClean="0"/>
              <a:t/>
            </a:r>
            <a:br>
              <a:rPr lang="tr-TR" dirty="0" smtClean="0"/>
            </a:br>
            <a:endParaRPr lang="tr-TR" dirty="0"/>
          </a:p>
        </p:txBody>
      </p:sp>
      <p:sp>
        <p:nvSpPr>
          <p:cNvPr id="3" name="İçerik Yer Tutucusu 2"/>
          <p:cNvSpPr>
            <a:spLocks noGrp="1"/>
          </p:cNvSpPr>
          <p:nvPr>
            <p:ph idx="1"/>
          </p:nvPr>
        </p:nvSpPr>
        <p:spPr>
          <a:xfrm>
            <a:off x="4644008" y="2367094"/>
            <a:ext cx="3814662" cy="3424107"/>
          </a:xfrm>
        </p:spPr>
        <p:txBody>
          <a:bodyPr>
            <a:normAutofit fontScale="85000" lnSpcReduction="20000"/>
          </a:bodyPr>
          <a:lstStyle/>
          <a:p>
            <a:r>
              <a:rPr lang="tr-TR" dirty="0" smtClean="0"/>
              <a:t>Çalışma takvimi oluşturmak</a:t>
            </a:r>
          </a:p>
          <a:p>
            <a:r>
              <a:rPr lang="tr-TR" dirty="0" smtClean="0"/>
              <a:t>Öğrencinin performansını belirleyerek BEP (Bireyselleştirilmiş Eğitim Planı) hazırlamak</a:t>
            </a:r>
          </a:p>
          <a:p>
            <a:r>
              <a:rPr lang="tr-TR" dirty="0" smtClean="0"/>
              <a:t>Planlama dahilinde BEP‘ i uygulamak ve eğitimi sürdürmek</a:t>
            </a:r>
          </a:p>
          <a:p>
            <a:r>
              <a:rPr lang="tr-TR" dirty="0" smtClean="0"/>
              <a:t>Bireye, aile ve öğretmenlere danışmanlık yapmak</a:t>
            </a:r>
          </a:p>
          <a:p>
            <a:r>
              <a:rPr lang="tr-TR" dirty="0" smtClean="0"/>
              <a:t>Aile eğitimi planlamak</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497" y="0"/>
            <a:ext cx="1269503" cy="1269503"/>
          </a:xfrm>
          <a:prstGeom prst="rect">
            <a:avLst/>
          </a:prstGeom>
        </p:spPr>
      </p:pic>
      <p:pic>
        <p:nvPicPr>
          <p:cNvPr id="5" name="Resim 4"/>
          <p:cNvPicPr>
            <a:picLocks noChangeAspect="1"/>
          </p:cNvPicPr>
          <p:nvPr/>
        </p:nvPicPr>
        <p:blipFill>
          <a:blip r:embed="rId3"/>
          <a:stretch>
            <a:fillRect/>
          </a:stretch>
        </p:blipFill>
        <p:spPr>
          <a:xfrm>
            <a:off x="390364" y="2357253"/>
            <a:ext cx="4181636" cy="3312368"/>
          </a:xfrm>
          <a:prstGeom prst="rect">
            <a:avLst/>
          </a:prstGeom>
        </p:spPr>
      </p:pic>
    </p:spTree>
    <p:extLst>
      <p:ext uri="{BB962C8B-B14F-4D97-AF65-F5344CB8AC3E}">
        <p14:creationId xmlns:p14="http://schemas.microsoft.com/office/powerpoint/2010/main" val="3904029654"/>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35910" y="908720"/>
            <a:ext cx="7773338" cy="1596177"/>
          </a:xfrm>
        </p:spPr>
        <p:txBody>
          <a:bodyPr>
            <a:normAutofit/>
          </a:bodyPr>
          <a:lstStyle/>
          <a:p>
            <a:r>
              <a:rPr lang="tr-TR" b="1" dirty="0" smtClean="0"/>
              <a:t/>
            </a:r>
            <a:br>
              <a:rPr lang="tr-TR" b="1" dirty="0" smtClean="0"/>
            </a:br>
            <a:r>
              <a:rPr lang="tr-TR" b="1" dirty="0" smtClean="0"/>
              <a:t>AİLENİN GÖREV VE SORUMLULUKLARI</a:t>
            </a:r>
            <a:r>
              <a:rPr lang="tr-TR" dirty="0" smtClean="0"/>
              <a:t/>
            </a:r>
            <a:br>
              <a:rPr lang="tr-TR" dirty="0" smtClean="0"/>
            </a:br>
            <a:endParaRPr lang="tr-TR" dirty="0"/>
          </a:p>
        </p:txBody>
      </p:sp>
      <p:sp>
        <p:nvSpPr>
          <p:cNvPr id="3" name="İçerik Yer Tutucusu 2"/>
          <p:cNvSpPr>
            <a:spLocks noGrp="1"/>
          </p:cNvSpPr>
          <p:nvPr>
            <p:ph idx="1"/>
          </p:nvPr>
        </p:nvSpPr>
        <p:spPr/>
        <p:txBody>
          <a:bodyPr>
            <a:normAutofit/>
          </a:bodyPr>
          <a:lstStyle/>
          <a:p>
            <a:r>
              <a:rPr lang="tr-TR" dirty="0" smtClean="0"/>
              <a:t>Veli sözleşmesinde taahhüt ettiği hususlara uymak ve eğitim ortamını öğretmenin tavsiye ettiği gibi düzenlemek</a:t>
            </a:r>
          </a:p>
          <a:p>
            <a:r>
              <a:rPr lang="tr-TR" dirty="0" smtClean="0"/>
              <a:t>BEP‘ in uygulanması için gerekli katkıyı sağlamak</a:t>
            </a:r>
          </a:p>
          <a:p>
            <a:r>
              <a:rPr lang="tr-TR" dirty="0" smtClean="0"/>
              <a:t>Aile eğitimi programlarına katılmak</a:t>
            </a:r>
          </a:p>
          <a:p>
            <a:r>
              <a:rPr lang="tr-TR" dirty="0" smtClean="0"/>
              <a:t>Evdeki eğitim süreci ile ilgili bireyin okulunu bilgilendirmek</a:t>
            </a:r>
          </a:p>
          <a:p>
            <a:pPr marL="0" indent="0">
              <a:buNone/>
            </a:pPr>
            <a:endParaRPr lang="tr-TR" dirty="0" smtClean="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497" y="0"/>
            <a:ext cx="1269503" cy="1269503"/>
          </a:xfrm>
          <a:prstGeom prst="rect">
            <a:avLst/>
          </a:prstGeom>
        </p:spPr>
      </p:pic>
    </p:spTree>
    <p:extLst>
      <p:ext uri="{BB962C8B-B14F-4D97-AF65-F5344CB8AC3E}">
        <p14:creationId xmlns:p14="http://schemas.microsoft.com/office/powerpoint/2010/main" val="257152470"/>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332" y="770917"/>
            <a:ext cx="7773338" cy="1596177"/>
          </a:xfrm>
        </p:spPr>
        <p:txBody>
          <a:bodyPr>
            <a:normAutofit/>
          </a:bodyPr>
          <a:lstStyle/>
          <a:p>
            <a:r>
              <a:rPr lang="tr-TR" b="1" dirty="0" smtClean="0"/>
              <a:t/>
            </a:r>
            <a:br>
              <a:rPr lang="tr-TR" b="1" dirty="0" smtClean="0"/>
            </a:br>
            <a:r>
              <a:rPr lang="tr-TR" b="1" dirty="0" smtClean="0"/>
              <a:t>EVDE EĞİTİMİN SONLANDIRILMASI</a:t>
            </a:r>
            <a:r>
              <a:rPr lang="tr-TR" dirty="0" smtClean="0"/>
              <a:t> </a:t>
            </a:r>
            <a:br>
              <a:rPr lang="tr-TR" dirty="0" smtClean="0"/>
            </a:br>
            <a:endParaRPr lang="tr-TR" dirty="0"/>
          </a:p>
        </p:txBody>
      </p:sp>
      <p:sp>
        <p:nvSpPr>
          <p:cNvPr id="3" name="İçerik Yer Tutucusu 2"/>
          <p:cNvSpPr>
            <a:spLocks noGrp="1"/>
          </p:cNvSpPr>
          <p:nvPr>
            <p:ph idx="1"/>
          </p:nvPr>
        </p:nvSpPr>
        <p:spPr/>
        <p:txBody>
          <a:bodyPr>
            <a:normAutofit/>
          </a:bodyPr>
          <a:lstStyle/>
          <a:p>
            <a:r>
              <a:rPr lang="tr-TR" dirty="0" smtClean="0"/>
              <a:t>İl/ilçe özel eğitim hizmetleri kurulunca öğretim yılının başlamasından </a:t>
            </a:r>
            <a:r>
              <a:rPr lang="tr-TR" b="1" dirty="0" smtClean="0"/>
              <a:t>10 (on) gün önce </a:t>
            </a:r>
            <a:r>
              <a:rPr lang="tr-TR" dirty="0" smtClean="0"/>
              <a:t>evde eğitimi gerekli kılan şartlar yeniden değerlendirilerek öğrencinin, o öğretim yılında evde eğitim hizmetinden yararlanıp yararlanmayacağına karar verilir.</a:t>
            </a:r>
          </a:p>
          <a:p>
            <a:r>
              <a:rPr lang="tr-TR" dirty="0" smtClean="0"/>
              <a:t>Veli tarafından başvuru yapılarak veya Şartların kalkması durumunda evde eğitim hizmeti sona erdirilir ve alınan karar RAM'a ve okuluna bildirilir. </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497" y="0"/>
            <a:ext cx="1269503" cy="1269503"/>
          </a:xfrm>
          <a:prstGeom prst="rect">
            <a:avLst/>
          </a:prstGeom>
        </p:spPr>
      </p:pic>
    </p:spTree>
    <p:extLst>
      <p:ext uri="{BB962C8B-B14F-4D97-AF65-F5344CB8AC3E}">
        <p14:creationId xmlns:p14="http://schemas.microsoft.com/office/powerpoint/2010/main" val="4116363354"/>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809"/>
            <a:ext cx="9144000" cy="7156176"/>
          </a:xfrm>
          <a:prstGeom prst="rect">
            <a:avLst/>
          </a:prstGeom>
        </p:spPr>
      </p:pic>
    </p:spTree>
    <p:extLst>
      <p:ext uri="{BB962C8B-B14F-4D97-AF65-F5344CB8AC3E}">
        <p14:creationId xmlns:p14="http://schemas.microsoft.com/office/powerpoint/2010/main" val="4121411449"/>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215578"/>
            <a:ext cx="8658539" cy="4870428"/>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6489" y="0"/>
            <a:ext cx="1215578" cy="1215578"/>
          </a:xfrm>
          <a:prstGeom prst="rect">
            <a:avLst/>
          </a:prstGeom>
        </p:spPr>
      </p:pic>
    </p:spTree>
    <p:extLst>
      <p:ext uri="{BB962C8B-B14F-4D97-AF65-F5344CB8AC3E}">
        <p14:creationId xmlns:p14="http://schemas.microsoft.com/office/powerpoint/2010/main" val="1320135736"/>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27584" y="1484784"/>
            <a:ext cx="7772400" cy="1470025"/>
          </a:xfrm>
        </p:spPr>
        <p:txBody>
          <a:bodyPr>
            <a:normAutofit fontScale="90000"/>
          </a:bodyPr>
          <a:lstStyle/>
          <a:p>
            <a:r>
              <a:rPr lang="tr-TR" b="1" dirty="0" smtClean="0"/>
              <a:t>EVDE EĞİTİM HİZMETİ NEDİR?</a:t>
            </a:r>
            <a:r>
              <a:rPr lang="tr-TR" dirty="0" smtClean="0"/>
              <a:t/>
            </a:r>
            <a:br>
              <a:rPr lang="tr-TR" dirty="0" smtClean="0"/>
            </a:br>
            <a:endParaRPr lang="tr-TR" dirty="0"/>
          </a:p>
        </p:txBody>
      </p:sp>
      <p:sp>
        <p:nvSpPr>
          <p:cNvPr id="3" name="Alt Başlık 2"/>
          <p:cNvSpPr>
            <a:spLocks noGrp="1"/>
          </p:cNvSpPr>
          <p:nvPr>
            <p:ph type="subTitle" idx="1"/>
          </p:nvPr>
        </p:nvSpPr>
        <p:spPr>
          <a:xfrm>
            <a:off x="395536" y="2924944"/>
            <a:ext cx="7992888" cy="2880320"/>
          </a:xfrm>
        </p:spPr>
        <p:txBody>
          <a:bodyPr>
            <a:normAutofit/>
          </a:bodyPr>
          <a:lstStyle/>
          <a:p>
            <a:r>
              <a:rPr lang="tr-TR" dirty="0" smtClean="0">
                <a:solidFill>
                  <a:schemeClr val="tx1"/>
                </a:solidFill>
              </a:rPr>
              <a:t>Zorunlu </a:t>
            </a:r>
            <a:r>
              <a:rPr lang="tr-TR" dirty="0">
                <a:solidFill>
                  <a:schemeClr val="tx1"/>
                </a:solidFill>
              </a:rPr>
              <a:t>öğrenim çağındaki özel eğitim </a:t>
            </a:r>
            <a:r>
              <a:rPr lang="tr-TR" dirty="0" smtClean="0">
                <a:solidFill>
                  <a:schemeClr val="tx1"/>
                </a:solidFill>
              </a:rPr>
              <a:t>ihtiyacı olan </a:t>
            </a:r>
            <a:r>
              <a:rPr lang="tr-TR" dirty="0">
                <a:solidFill>
                  <a:schemeClr val="tx1"/>
                </a:solidFill>
              </a:rPr>
              <a:t>öğrencilerden sağlık problemi nedeniyle örgün eğitime devam edemeyen çocuklara evde sunulan eğitim hizmetidir.</a:t>
            </a:r>
          </a:p>
          <a:p>
            <a:endParaRPr lang="tr-TR" dirty="0">
              <a:solidFill>
                <a:schemeClr val="tx1"/>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1224" y="1"/>
            <a:ext cx="1412775" cy="1412775"/>
          </a:xfrm>
          <a:prstGeom prst="rect">
            <a:avLst/>
          </a:prstGeom>
        </p:spPr>
      </p:pic>
    </p:spTree>
    <p:extLst>
      <p:ext uri="{BB962C8B-B14F-4D97-AF65-F5344CB8AC3E}">
        <p14:creationId xmlns:p14="http://schemas.microsoft.com/office/powerpoint/2010/main" val="2013465732"/>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4" name="İçerik Yer Tutucusu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pic>
        <p:nvPicPr>
          <p:cNvPr id="5" name="Resim 4"/>
          <p:cNvPicPr>
            <a:picLocks noChangeAspect="1"/>
          </p:cNvPicPr>
          <p:nvPr/>
        </p:nvPicPr>
        <p:blipFill>
          <a:blip r:embed="rId3"/>
          <a:stretch>
            <a:fillRect/>
          </a:stretch>
        </p:blipFill>
        <p:spPr>
          <a:xfrm>
            <a:off x="7360090" y="332656"/>
            <a:ext cx="1441245" cy="1441245"/>
          </a:xfrm>
          <a:prstGeom prst="rect">
            <a:avLst/>
          </a:prstGeom>
        </p:spPr>
      </p:pic>
    </p:spTree>
    <p:extLst>
      <p:ext uri="{BB962C8B-B14F-4D97-AF65-F5344CB8AC3E}">
        <p14:creationId xmlns:p14="http://schemas.microsoft.com/office/powerpoint/2010/main" val="4186868686"/>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2372" y="692696"/>
            <a:ext cx="8219256" cy="1440160"/>
          </a:xfrm>
        </p:spPr>
        <p:txBody>
          <a:bodyPr>
            <a:normAutofit fontScale="90000"/>
          </a:bodyPr>
          <a:lstStyle/>
          <a:p>
            <a:r>
              <a:rPr lang="tr-TR" b="1" dirty="0"/>
              <a:t/>
            </a:r>
            <a:br>
              <a:rPr lang="tr-TR" b="1" dirty="0"/>
            </a:br>
            <a:r>
              <a:rPr lang="tr-TR" b="1" dirty="0" smtClean="0"/>
              <a:t>EVDE </a:t>
            </a:r>
            <a:r>
              <a:rPr lang="tr-TR" b="1" dirty="0" smtClean="0"/>
              <a:t>EĞİTİM HİZMETİNDEN KİMLER YARARLANABİLİR?</a:t>
            </a:r>
            <a:r>
              <a:rPr lang="tr-TR" dirty="0" smtClean="0"/>
              <a:t/>
            </a:r>
            <a:br>
              <a:rPr lang="tr-TR" dirty="0" smtClean="0"/>
            </a:br>
            <a:endParaRPr lang="tr-TR" dirty="0"/>
          </a:p>
        </p:txBody>
      </p:sp>
      <p:sp>
        <p:nvSpPr>
          <p:cNvPr id="3" name="İçerik Yer Tutucusu 2"/>
          <p:cNvSpPr>
            <a:spLocks noGrp="1"/>
          </p:cNvSpPr>
          <p:nvPr>
            <p:ph idx="1"/>
          </p:nvPr>
        </p:nvSpPr>
        <p:spPr/>
        <p:txBody>
          <a:bodyPr>
            <a:normAutofit fontScale="92500"/>
          </a:bodyPr>
          <a:lstStyle/>
          <a:p>
            <a:pPr marL="0" indent="0">
              <a:buNone/>
            </a:pPr>
            <a:r>
              <a:rPr lang="tr-TR" dirty="0" smtClean="0"/>
              <a:t>En </a:t>
            </a:r>
            <a:r>
              <a:rPr lang="tr-TR" dirty="0"/>
              <a:t>az üç ay süreyle örgün eğitim kurumundan doğrudan yararlanamayacak durumda olduğunu sağlık raporu ile belgelendiren ya da örgün eğitimden yararlanması durumunda sağlığı açısından risk oluşturacağı en az birisi ilgili daldan olmak üzere üç uzman takip tarafından düzenlenmiş Durum Bildirir Sağlık Raporu'nda belirtilen öğrencilere velinin yazılı talebi ve Özel Eğitim Değerlendirme Kurulu Raporu ile il veya ilçe özel eğitim hizmetleri kurulunun planlaması doğrultusunda ders yılı içinde evde eğitim hizmeti verilebilir.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497" y="0"/>
            <a:ext cx="1269503" cy="1269503"/>
          </a:xfrm>
          <a:prstGeom prst="rect">
            <a:avLst/>
          </a:prstGeom>
        </p:spPr>
      </p:pic>
    </p:spTree>
    <p:extLst>
      <p:ext uri="{BB962C8B-B14F-4D97-AF65-F5344CB8AC3E}">
        <p14:creationId xmlns:p14="http://schemas.microsoft.com/office/powerpoint/2010/main" val="790138341"/>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76672"/>
            <a:ext cx="8229600" cy="1296144"/>
          </a:xfrm>
        </p:spPr>
        <p:txBody>
          <a:bodyPr>
            <a:normAutofit fontScale="90000"/>
          </a:bodyPr>
          <a:lstStyle/>
          <a:p>
            <a:r>
              <a:rPr lang="tr-TR" b="1" dirty="0" smtClean="0"/>
              <a:t/>
            </a:r>
            <a:br>
              <a:rPr lang="tr-TR" b="1" dirty="0" smtClean="0"/>
            </a:br>
            <a:r>
              <a:rPr lang="tr-TR" b="1" dirty="0" smtClean="0"/>
              <a:t>EVDE EĞİTİM HİZMETİNDEN KİMLER YARARLANAMAZ?</a:t>
            </a:r>
            <a:r>
              <a:rPr lang="tr-TR" dirty="0" smtClean="0"/>
              <a:t/>
            </a:r>
            <a:br>
              <a:rPr lang="tr-TR" dirty="0" smtClean="0"/>
            </a:br>
            <a:endParaRPr lang="tr-TR" dirty="0"/>
          </a:p>
        </p:txBody>
      </p:sp>
      <p:sp>
        <p:nvSpPr>
          <p:cNvPr id="3" name="İçerik Yer Tutucusu 2"/>
          <p:cNvSpPr>
            <a:spLocks noGrp="1"/>
          </p:cNvSpPr>
          <p:nvPr>
            <p:ph idx="1"/>
          </p:nvPr>
        </p:nvSpPr>
        <p:spPr>
          <a:xfrm>
            <a:off x="457200" y="1988840"/>
            <a:ext cx="8229600" cy="4137323"/>
          </a:xfrm>
        </p:spPr>
        <p:txBody>
          <a:bodyPr>
            <a:normAutofit/>
          </a:bodyPr>
          <a:lstStyle/>
          <a:p>
            <a:pPr marL="0" indent="0">
              <a:buNone/>
            </a:pPr>
            <a:r>
              <a:rPr lang="tr-TR" dirty="0" smtClean="0"/>
              <a:t>Mesleki </a:t>
            </a:r>
            <a:r>
              <a:rPr lang="tr-TR" dirty="0"/>
              <a:t>ve teknik eğitim programlarının uygulandığı okullarda kayıtlı olan öğrencilerden sadece 9. sınıf öğrencileri için evde eğitim hizmeti sunulur. 10., 11., ve 12. sınıflarda eğitimine devam eden öğrencilere evde eğitim hizmeti sunulamaz.</a:t>
            </a:r>
          </a:p>
          <a:p>
            <a:pPr marL="0" indent="0">
              <a:buNone/>
            </a:pPr>
            <a:endParaRPr lang="tr-TR" dirty="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497" y="0"/>
            <a:ext cx="1269503" cy="1269503"/>
          </a:xfrm>
          <a:prstGeom prst="rect">
            <a:avLst/>
          </a:prstGeom>
        </p:spPr>
      </p:pic>
    </p:spTree>
    <p:extLst>
      <p:ext uri="{BB962C8B-B14F-4D97-AF65-F5344CB8AC3E}">
        <p14:creationId xmlns:p14="http://schemas.microsoft.com/office/powerpoint/2010/main" val="412305915"/>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268760"/>
            <a:ext cx="8229600" cy="1800200"/>
          </a:xfrm>
        </p:spPr>
        <p:txBody>
          <a:bodyPr>
            <a:normAutofit fontScale="90000"/>
          </a:bodyPr>
          <a:lstStyle/>
          <a:p>
            <a:r>
              <a:rPr lang="tr-TR" b="1" dirty="0" smtClean="0"/>
              <a:t>EVDE </a:t>
            </a:r>
            <a:r>
              <a:rPr lang="tr-TR" b="1" dirty="0" smtClean="0"/>
              <a:t>EĞİTİM HİZMETİNDEN YARARLANMAK İÇİN HANGİ KURUMLARA BAŞVURU YAPILIR</a:t>
            </a:r>
            <a:r>
              <a:rPr lang="tr-TR" dirty="0" smtClean="0"/>
              <a:t>?</a:t>
            </a:r>
            <a:br>
              <a:rPr lang="tr-TR" dirty="0" smtClean="0"/>
            </a:br>
            <a:endParaRPr lang="tr-TR" dirty="0"/>
          </a:p>
        </p:txBody>
      </p:sp>
      <p:sp>
        <p:nvSpPr>
          <p:cNvPr id="3" name="İçerik Yer Tutucusu 2"/>
          <p:cNvSpPr>
            <a:spLocks noGrp="1"/>
          </p:cNvSpPr>
          <p:nvPr>
            <p:ph idx="1"/>
          </p:nvPr>
        </p:nvSpPr>
        <p:spPr>
          <a:xfrm>
            <a:off x="457200" y="2564904"/>
            <a:ext cx="5338936" cy="1944216"/>
          </a:xfrm>
        </p:spPr>
        <p:txBody>
          <a:bodyPr>
            <a:normAutofit/>
          </a:bodyPr>
          <a:lstStyle/>
          <a:p>
            <a:pPr marL="0" indent="0">
              <a:buNone/>
            </a:pPr>
            <a:r>
              <a:rPr lang="tr-TR" dirty="0" smtClean="0"/>
              <a:t>Durum </a:t>
            </a:r>
            <a:r>
              <a:rPr lang="tr-TR" dirty="0"/>
              <a:t>bildirir sağlık raporu alındıktan sonra bireyin kayıtlı olduğu okulun bulunduğu bölgeye hizmet veren rehberlik ve araştırma merkezine (RAM) gerekli belgelerle başvuru yapılır.</a:t>
            </a:r>
          </a:p>
          <a:p>
            <a:pPr marL="0" indent="0">
              <a:buNone/>
            </a:pPr>
            <a:endParaRPr lang="tr-TR" dirty="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497" y="0"/>
            <a:ext cx="1269503" cy="1269503"/>
          </a:xfrm>
          <a:prstGeom prst="rect">
            <a:avLst/>
          </a:prstGeom>
        </p:spPr>
      </p:pic>
      <p:pic>
        <p:nvPicPr>
          <p:cNvPr id="5" name="Resim 4"/>
          <p:cNvPicPr>
            <a:picLocks noChangeAspect="1"/>
          </p:cNvPicPr>
          <p:nvPr/>
        </p:nvPicPr>
        <p:blipFill>
          <a:blip r:embed="rId3"/>
          <a:stretch>
            <a:fillRect/>
          </a:stretch>
        </p:blipFill>
        <p:spPr>
          <a:xfrm>
            <a:off x="4078288" y="4365104"/>
            <a:ext cx="4608512" cy="2304256"/>
          </a:xfrm>
          <a:prstGeom prst="rect">
            <a:avLst/>
          </a:prstGeom>
        </p:spPr>
      </p:pic>
    </p:spTree>
    <p:extLst>
      <p:ext uri="{BB962C8B-B14F-4D97-AF65-F5344CB8AC3E}">
        <p14:creationId xmlns:p14="http://schemas.microsoft.com/office/powerpoint/2010/main" val="3154232051"/>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059731"/>
            <a:ext cx="8229600" cy="2290266"/>
          </a:xfrm>
        </p:spPr>
        <p:txBody>
          <a:bodyPr>
            <a:normAutofit fontScale="90000"/>
          </a:bodyPr>
          <a:lstStyle/>
          <a:p>
            <a:r>
              <a:rPr lang="tr-TR" b="1" dirty="0" smtClean="0"/>
              <a:t/>
            </a:r>
            <a:br>
              <a:rPr lang="tr-TR" b="1" dirty="0" smtClean="0"/>
            </a:br>
            <a:r>
              <a:rPr lang="tr-TR" b="1" dirty="0"/>
              <a:t/>
            </a:r>
            <a:br>
              <a:rPr lang="tr-TR" b="1" dirty="0"/>
            </a:br>
            <a:r>
              <a:rPr lang="tr-TR" b="1" dirty="0" smtClean="0"/>
              <a:t>EVDE </a:t>
            </a:r>
            <a:r>
              <a:rPr lang="tr-TR" b="1" dirty="0" smtClean="0"/>
              <a:t>EĞİTİM HİZMETİNDEN YARARLANMAK İÇİN HANGİ BELGELERLE BAŞVURU YAPILIR?</a:t>
            </a:r>
            <a:r>
              <a:rPr lang="tr-TR" dirty="0" smtClean="0"/>
              <a:t/>
            </a:r>
            <a:br>
              <a:rPr lang="tr-TR" dirty="0" smtClean="0"/>
            </a:br>
            <a:endParaRPr lang="tr-TR" dirty="0"/>
          </a:p>
        </p:txBody>
      </p:sp>
      <p:sp>
        <p:nvSpPr>
          <p:cNvPr id="3" name="İçerik Yer Tutucusu 2"/>
          <p:cNvSpPr>
            <a:spLocks noGrp="1"/>
          </p:cNvSpPr>
          <p:nvPr>
            <p:ph idx="1"/>
          </p:nvPr>
        </p:nvSpPr>
        <p:spPr>
          <a:xfrm>
            <a:off x="467544" y="1988840"/>
            <a:ext cx="5040560" cy="4869160"/>
          </a:xfrm>
        </p:spPr>
        <p:txBody>
          <a:bodyPr>
            <a:normAutofit fontScale="92500" lnSpcReduction="10000"/>
          </a:bodyPr>
          <a:lstStyle/>
          <a:p>
            <a:pPr marL="0" indent="0">
              <a:buNone/>
            </a:pPr>
            <a:endParaRPr lang="tr-TR" dirty="0"/>
          </a:p>
          <a:p>
            <a:pPr marL="0" indent="0">
              <a:buNone/>
            </a:pPr>
            <a:endParaRPr lang="tr-TR" dirty="0" smtClean="0"/>
          </a:p>
          <a:p>
            <a:pPr marL="0" indent="0">
              <a:buNone/>
            </a:pPr>
            <a:endParaRPr lang="tr-TR" dirty="0"/>
          </a:p>
          <a:p>
            <a:r>
              <a:rPr lang="tr-TR" dirty="0" smtClean="0"/>
              <a:t>Bireyin </a:t>
            </a:r>
            <a:r>
              <a:rPr lang="tr-TR" dirty="0" smtClean="0"/>
              <a:t>en az üç ay süreyle örgün eğitim kurumundan doğrudan yararlanmasının mümkün olmadığı ya da yararlanması halinde olumsuz sonuçlar doğuracağını belirten </a:t>
            </a:r>
            <a:r>
              <a:rPr lang="tr-TR" dirty="0" smtClean="0"/>
              <a:t>sağlık raporu</a:t>
            </a:r>
            <a:endParaRPr lang="tr-TR" dirty="0" smtClean="0"/>
          </a:p>
          <a:p>
            <a:r>
              <a:rPr lang="tr-TR" dirty="0" smtClean="0"/>
              <a:t>Veli başvuru </a:t>
            </a:r>
            <a:r>
              <a:rPr lang="tr-TR" dirty="0" smtClean="0"/>
              <a:t>dilekçesi                                   </a:t>
            </a:r>
            <a:endParaRPr lang="tr-TR" dirty="0" smtClean="0"/>
          </a:p>
          <a:p>
            <a:r>
              <a:rPr lang="tr-TR" dirty="0" smtClean="0"/>
              <a:t>Öğrenci belgesi</a:t>
            </a:r>
          </a:p>
          <a:p>
            <a:pPr marL="0" indent="0">
              <a:buNone/>
            </a:pPr>
            <a:r>
              <a:rPr lang="tr-TR" dirty="0" smtClean="0"/>
              <a:t> </a:t>
            </a:r>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497" y="0"/>
            <a:ext cx="1269503" cy="1269503"/>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3645024"/>
            <a:ext cx="2901610" cy="2114951"/>
          </a:xfrm>
          <a:prstGeom prst="rect">
            <a:avLst/>
          </a:prstGeom>
        </p:spPr>
      </p:pic>
    </p:spTree>
    <p:extLst>
      <p:ext uri="{BB962C8B-B14F-4D97-AF65-F5344CB8AC3E}">
        <p14:creationId xmlns:p14="http://schemas.microsoft.com/office/powerpoint/2010/main" val="3363832979"/>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amla">
  <a:themeElements>
    <a:clrScheme name="Daml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TM04033925[[fn=Damla]]</Template>
  <TotalTime>168</TotalTime>
  <Words>622</Words>
  <Application>Microsoft Office PowerPoint</Application>
  <PresentationFormat>Ekran Gösterisi (4:3)</PresentationFormat>
  <Paragraphs>72</Paragraphs>
  <Slides>24</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24</vt:i4>
      </vt:variant>
    </vt:vector>
  </HeadingPairs>
  <TitlesOfParts>
    <vt:vector size="27" baseType="lpstr">
      <vt:lpstr>Arial</vt:lpstr>
      <vt:lpstr>Tw Cen MT</vt:lpstr>
      <vt:lpstr>Damla</vt:lpstr>
      <vt:lpstr>PowerPoint Sunusu</vt:lpstr>
      <vt:lpstr>      EVDE EĞİTİM HİZMETİ </vt:lpstr>
      <vt:lpstr>PowerPoint Sunusu</vt:lpstr>
      <vt:lpstr>EVDE EĞİTİM HİZMETİ NEDİR? </vt:lpstr>
      <vt:lpstr>PowerPoint Sunusu</vt:lpstr>
      <vt:lpstr> EVDE EĞİTİM HİZMETİNDEN KİMLER YARARLANABİLİR? </vt:lpstr>
      <vt:lpstr> EVDE EĞİTİM HİZMETİNDEN KİMLER YARARLANAMAZ? </vt:lpstr>
      <vt:lpstr>EVDE EĞİTİM HİZMETİNDEN YARARLANMAK İÇİN HANGİ KURUMLARA BAŞVURU YAPILIR? </vt:lpstr>
      <vt:lpstr>  EVDE EĞİTİM HİZMETİNDEN YARARLANMAK İÇİN HANGİ BELGELERLE BAŞVURU YAPILIR? </vt:lpstr>
      <vt:lpstr> ÖĞRENCİNİN EVDE EĞİTİM HİZMETİNDEN YARARLANMASINA NASIL KARAR VERİLİR? </vt:lpstr>
      <vt:lpstr>ÖZEL EĞİTİM HİZMETLERİ KURULUNUN DEĞERLENDİRME SÜRECİNDE ESAS ALINAN BELGELER NELERDİR? </vt:lpstr>
      <vt:lpstr>  EVDE EĞİTİMDE DERS SAATLERİ NASILDIR?   </vt:lpstr>
      <vt:lpstr> EVDE EĞİTİMDE ÖĞRENCİNİN TAKİP ETTİĞİ PROGRAM NEDİR? </vt:lpstr>
      <vt:lpstr> EVDE EĞİTİM DE DERS SEÇİMİ NASILDIR? </vt:lpstr>
      <vt:lpstr> EVDE EĞİTİM HİZMETİ SUNMAK ÜZERE KİMLER GÖREVLENDİRİLİR? </vt:lpstr>
      <vt:lpstr>PowerPoint Sunusu</vt:lpstr>
      <vt:lpstr> EVDE EĞİTİM HİZMETİ HANGİ GÜNLER VERİLİR? </vt:lpstr>
      <vt:lpstr>   EVDE EĞİTİM ÖĞRENCİSİNİN OKULA DEVAM ETMESİ GEREKİR Mİ? </vt:lpstr>
      <vt:lpstr> EVDE EĞİTİM ÖĞRENCİSİNİN BAŞARI DEĞERLENDİRMESİ NASIL YAPILIR? </vt:lpstr>
      <vt:lpstr>EV İÇİ DÜZENLEMELER</vt:lpstr>
      <vt:lpstr> ÖĞRETMENİN GÖREV VE SORUMLULUKLARI </vt:lpstr>
      <vt:lpstr> AİLENİN GÖREV VE SORUMLULUKLARI </vt:lpstr>
      <vt:lpstr> EVDE EĞİTİMİN SONLANDIRILMASI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EVDE EĞİTİM HİZMETİ NEDİR? </dc:title>
  <dc:creator>Windows Kullanıcısı</dc:creator>
  <cp:lastModifiedBy>HP</cp:lastModifiedBy>
  <cp:revision>24</cp:revision>
  <dcterms:created xsi:type="dcterms:W3CDTF">2021-09-29T07:48:01Z</dcterms:created>
  <dcterms:modified xsi:type="dcterms:W3CDTF">2021-09-29T13:18:05Z</dcterms:modified>
</cp:coreProperties>
</file>