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3"/>
  </p:notesMasterIdLst>
  <p:sldIdLst>
    <p:sldId id="256" r:id="rId2"/>
    <p:sldId id="257" r:id="rId3"/>
    <p:sldId id="258" r:id="rId4"/>
    <p:sldId id="283" r:id="rId5"/>
    <p:sldId id="284" r:id="rId6"/>
    <p:sldId id="285" r:id="rId7"/>
    <p:sldId id="286" r:id="rId8"/>
    <p:sldId id="287" r:id="rId9"/>
    <p:sldId id="259" r:id="rId10"/>
    <p:sldId id="265" r:id="rId11"/>
    <p:sldId id="261" r:id="rId12"/>
    <p:sldId id="260" r:id="rId13"/>
    <p:sldId id="262" r:id="rId14"/>
    <p:sldId id="263" r:id="rId15"/>
    <p:sldId id="264" r:id="rId16"/>
    <p:sldId id="267" r:id="rId17"/>
    <p:sldId id="268" r:id="rId18"/>
    <p:sldId id="266" r:id="rId19"/>
    <p:sldId id="269" r:id="rId20"/>
    <p:sldId id="270" r:id="rId21"/>
    <p:sldId id="271" r:id="rId22"/>
    <p:sldId id="272" r:id="rId23"/>
    <p:sldId id="273" r:id="rId24"/>
    <p:sldId id="274" r:id="rId25"/>
    <p:sldId id="275" r:id="rId26"/>
    <p:sldId id="276" r:id="rId27"/>
    <p:sldId id="277" r:id="rId28"/>
    <p:sldId id="278" r:id="rId29"/>
    <p:sldId id="279" r:id="rId30"/>
    <p:sldId id="281" r:id="rId31"/>
    <p:sldId id="280"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DA7A316-6EFF-48B1-873A-9343E129EBE1}">
          <p14:sldIdLst>
            <p14:sldId id="256"/>
            <p14:sldId id="257"/>
            <p14:sldId id="258"/>
            <p14:sldId id="283"/>
            <p14:sldId id="284"/>
            <p14:sldId id="285"/>
            <p14:sldId id="286"/>
            <p14:sldId id="287"/>
            <p14:sldId id="259"/>
            <p14:sldId id="265"/>
            <p14:sldId id="261"/>
            <p14:sldId id="260"/>
            <p14:sldId id="262"/>
            <p14:sldId id="263"/>
            <p14:sldId id="264"/>
            <p14:sldId id="267"/>
            <p14:sldId id="268"/>
            <p14:sldId id="266"/>
            <p14:sldId id="269"/>
            <p14:sldId id="270"/>
            <p14:sldId id="271"/>
            <p14:sldId id="272"/>
            <p14:sldId id="273"/>
            <p14:sldId id="274"/>
            <p14:sldId id="275"/>
            <p14:sldId id="276"/>
            <p14:sldId id="277"/>
            <p14:sldId id="278"/>
            <p14:sldId id="279"/>
            <p14:sldId id="281"/>
            <p14:sldId id="280"/>
          </p14:sldIdLst>
        </p14:section>
        <p14:section name="Başlıksız Bölüm" id="{8E64BEF3-810D-44BA-B28A-85433014E522}">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696" y="3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E9FD46-687B-4E86-B457-E0E112D61819}" type="datetimeFigureOut">
              <a:rPr lang="tr-TR" smtClean="0"/>
              <a:t>29.09.2021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B41373-82AF-4699-B38A-45CDD2432EC7}" type="slidenum">
              <a:rPr lang="tr-TR" smtClean="0"/>
              <a:t>‹#›</a:t>
            </a:fld>
            <a:endParaRPr lang="tr-TR"/>
          </a:p>
        </p:txBody>
      </p:sp>
    </p:spTree>
    <p:extLst>
      <p:ext uri="{BB962C8B-B14F-4D97-AF65-F5344CB8AC3E}">
        <p14:creationId xmlns:p14="http://schemas.microsoft.com/office/powerpoint/2010/main" val="3606484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8B41373-82AF-4699-B38A-45CDD2432EC7}" type="slidenum">
              <a:rPr lang="tr-TR" smtClean="0"/>
              <a:t>9</a:t>
            </a:fld>
            <a:endParaRPr lang="tr-TR"/>
          </a:p>
        </p:txBody>
      </p:sp>
    </p:spTree>
    <p:extLst>
      <p:ext uri="{BB962C8B-B14F-4D97-AF65-F5344CB8AC3E}">
        <p14:creationId xmlns:p14="http://schemas.microsoft.com/office/powerpoint/2010/main" val="2673158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Dikdörtgen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Dikdörtgen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Dikdörtgen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Dikdörtgen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Dikdörtgen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Yuvarlatılmış Dikdörtgen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Yuvarlatılmış Dikdörtgen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Dikdörtgen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6705600" y="4206240"/>
            <a:ext cx="960120" cy="457200"/>
          </a:xfrm>
        </p:spPr>
        <p:txBody>
          <a:bodyPr/>
          <a:lstStyle/>
          <a:p>
            <a:fld id="{16D3D51A-9167-41F0-B21B-9AEC5B4341D6}" type="datetimeFigureOut">
              <a:rPr lang="tr-TR" smtClean="0"/>
              <a:t>29.09.2021</a:t>
            </a:fld>
            <a:endParaRPr lang="tr-TR"/>
          </a:p>
        </p:txBody>
      </p:sp>
      <p:sp>
        <p:nvSpPr>
          <p:cNvPr id="17" name="Altbilgi Yer Tutucusu 16"/>
          <p:cNvSpPr>
            <a:spLocks noGrp="1"/>
          </p:cNvSpPr>
          <p:nvPr>
            <p:ph type="ftr" sz="quarter" idx="11"/>
          </p:nvPr>
        </p:nvSpPr>
        <p:spPr>
          <a:xfrm>
            <a:off x="5410200" y="4205288"/>
            <a:ext cx="1295400" cy="457200"/>
          </a:xfrm>
        </p:spPr>
        <p:txBody>
          <a:bodyPr/>
          <a:lstStyle/>
          <a:p>
            <a:endParaRPr lang="tr-TR"/>
          </a:p>
        </p:txBody>
      </p:sp>
      <p:sp>
        <p:nvSpPr>
          <p:cNvPr id="29" name="Slayt Numarası Yer Tutucus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5D3880B-12E2-48DD-BFF4-97A51E2AE98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6D3D51A-9167-41F0-B21B-9AEC5B4341D6}" type="datetimeFigureOut">
              <a:rPr lang="tr-TR" smtClean="0"/>
              <a:t>29.09.2021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D3880B-12E2-48DD-BFF4-97A51E2AE98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6D3D51A-9167-41F0-B21B-9AEC5B4341D6}" type="datetimeFigureOut">
              <a:rPr lang="tr-TR" smtClean="0"/>
              <a:t>29.09.2021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D3880B-12E2-48DD-BFF4-97A51E2AE98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6D3D51A-9167-41F0-B21B-9AEC5B4341D6}" type="datetimeFigureOut">
              <a:rPr lang="tr-TR" smtClean="0"/>
              <a:t>29.09.2021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D3880B-12E2-48DD-BFF4-97A51E2AE98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16D3D51A-9167-41F0-B21B-9AEC5B4341D6}" type="datetimeFigureOut">
              <a:rPr lang="tr-TR" smtClean="0"/>
              <a:t>29.09.2021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D3880B-12E2-48DD-BFF4-97A51E2AE98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16D3D51A-9167-41F0-B21B-9AEC5B4341D6}" type="datetimeFigureOut">
              <a:rPr lang="tr-TR" smtClean="0"/>
              <a:t>29.09.2021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D3880B-12E2-48DD-BFF4-97A51E2AE98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Veri Yer Tutucusu 25"/>
          <p:cNvSpPr>
            <a:spLocks noGrp="1"/>
          </p:cNvSpPr>
          <p:nvPr>
            <p:ph type="dt" sz="half" idx="10"/>
          </p:nvPr>
        </p:nvSpPr>
        <p:spPr/>
        <p:txBody>
          <a:bodyPr rtlCol="0"/>
          <a:lstStyle/>
          <a:p>
            <a:fld id="{16D3D51A-9167-41F0-B21B-9AEC5B4341D6}" type="datetimeFigureOut">
              <a:rPr lang="tr-TR" smtClean="0"/>
              <a:t>29.09.2021</a:t>
            </a:fld>
            <a:endParaRPr lang="tr-TR"/>
          </a:p>
        </p:txBody>
      </p:sp>
      <p:sp>
        <p:nvSpPr>
          <p:cNvPr id="27" name="Slayt Numarası Yer Tutucusu 26"/>
          <p:cNvSpPr>
            <a:spLocks noGrp="1"/>
          </p:cNvSpPr>
          <p:nvPr>
            <p:ph type="sldNum" sz="quarter" idx="11"/>
          </p:nvPr>
        </p:nvSpPr>
        <p:spPr/>
        <p:txBody>
          <a:bodyPr rtlCol="0"/>
          <a:lstStyle/>
          <a:p>
            <a:fld id="{35D3880B-12E2-48DD-BFF4-97A51E2AE98A}" type="slidenum">
              <a:rPr lang="tr-TR" smtClean="0"/>
              <a:t>‹#›</a:t>
            </a:fld>
            <a:endParaRPr lang="tr-TR"/>
          </a:p>
        </p:txBody>
      </p:sp>
      <p:sp>
        <p:nvSpPr>
          <p:cNvPr id="28" name="Altbilgi Yer Tutucusu 27"/>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a:xfrm>
            <a:off x="6583680" y="612648"/>
            <a:ext cx="957264" cy="457200"/>
          </a:xfrm>
        </p:spPr>
        <p:txBody>
          <a:bodyPr/>
          <a:lstStyle/>
          <a:p>
            <a:fld id="{16D3D51A-9167-41F0-B21B-9AEC5B4341D6}" type="datetimeFigureOut">
              <a:rPr lang="tr-TR" smtClean="0"/>
              <a:t>29.09.2021</a:t>
            </a:fld>
            <a:endParaRPr lang="tr-TR"/>
          </a:p>
        </p:txBody>
      </p:sp>
      <p:sp>
        <p:nvSpPr>
          <p:cNvPr id="4" name="Altbilgi Yer Tutucusu 3"/>
          <p:cNvSpPr>
            <a:spLocks noGrp="1"/>
          </p:cNvSpPr>
          <p:nvPr>
            <p:ph type="ftr" sz="quarter" idx="11"/>
          </p:nvPr>
        </p:nvSpPr>
        <p:spPr>
          <a:xfrm>
            <a:off x="5257800" y="612648"/>
            <a:ext cx="1325880" cy="457200"/>
          </a:xfrm>
        </p:spPr>
        <p:txBody>
          <a:bodyPr/>
          <a:lstStyle/>
          <a:p>
            <a:endParaRPr lang="tr-TR"/>
          </a:p>
        </p:txBody>
      </p:sp>
      <p:sp>
        <p:nvSpPr>
          <p:cNvPr id="5" name="Slayt Numarası Yer Tutucusu 4"/>
          <p:cNvSpPr>
            <a:spLocks noGrp="1"/>
          </p:cNvSpPr>
          <p:nvPr>
            <p:ph type="sldNum" sz="quarter" idx="12"/>
          </p:nvPr>
        </p:nvSpPr>
        <p:spPr>
          <a:xfrm>
            <a:off x="8174736" y="2272"/>
            <a:ext cx="762000" cy="365760"/>
          </a:xfrm>
        </p:spPr>
        <p:txBody>
          <a:bodyPr/>
          <a:lstStyle/>
          <a:p>
            <a:fld id="{35D3880B-12E2-48DD-BFF4-97A51E2AE98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6D3D51A-9167-41F0-B21B-9AEC5B4341D6}" type="datetimeFigureOut">
              <a:rPr lang="tr-TR" smtClean="0"/>
              <a:t>29.09.2021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5D3880B-12E2-48DD-BFF4-97A51E2AE98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16D3D51A-9167-41F0-B21B-9AEC5B4341D6}" type="datetimeFigureOut">
              <a:rPr lang="tr-TR" smtClean="0"/>
              <a:t>29.09.2021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D3880B-12E2-48DD-BFF4-97A51E2AE98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16D3D51A-9167-41F0-B21B-9AEC5B4341D6}" type="datetimeFigureOut">
              <a:rPr lang="tr-TR" smtClean="0"/>
              <a:t>29.09.2021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D3880B-12E2-48DD-BFF4-97A51E2AE98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Dikdörtgen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Dikdörtgen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Dikdörtgen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Dikdörtgen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Dikdörtgen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Yuvarlatılmış Dikdörtgen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Yuvarlatılmış Dikdörtgen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Dikdörtgen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Dikdörtgen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Dikdörtgen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Dikdörtgen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Dikdörtgen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Dikdörtgen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Başlık Yer Tutucusu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6D3D51A-9167-41F0-B21B-9AEC5B4341D6}" type="datetimeFigureOut">
              <a:rPr lang="tr-TR" smtClean="0"/>
              <a:t>29.09.2021</a:t>
            </a:fld>
            <a:endParaRPr lang="tr-TR"/>
          </a:p>
        </p:txBody>
      </p:sp>
      <p:sp>
        <p:nvSpPr>
          <p:cNvPr id="3" name="Altbilgi Yer Tutucusu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Slayt Numarası Yer Tutucus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5D3880B-12E2-48DD-BFF4-97A51E2AE98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404664"/>
            <a:ext cx="7772400" cy="1800200"/>
          </a:xfrm>
        </p:spPr>
        <p:txBody>
          <a:bodyPr>
            <a:normAutofit fontScale="90000"/>
          </a:bodyPr>
          <a:lstStyle/>
          <a:p>
            <a:pPr algn="ctr"/>
            <a:r>
              <a:rPr lang="tr-TR" b="1" dirty="0" smtClean="0"/>
              <a:t>T.C </a:t>
            </a:r>
            <a:br>
              <a:rPr lang="tr-TR" b="1" dirty="0" smtClean="0"/>
            </a:br>
            <a:r>
              <a:rPr lang="tr-TR" b="1" dirty="0" smtClean="0"/>
              <a:t>KAYAPINAR REHBERLİK VE ARAŞTIRMA MERKEZİ </a:t>
            </a:r>
            <a:endParaRPr lang="tr-TR" b="1" dirty="0"/>
          </a:p>
        </p:txBody>
      </p:sp>
      <p:sp>
        <p:nvSpPr>
          <p:cNvPr id="3" name="Alt Başlık 2"/>
          <p:cNvSpPr>
            <a:spLocks noGrp="1"/>
          </p:cNvSpPr>
          <p:nvPr>
            <p:ph type="subTitle" idx="1"/>
          </p:nvPr>
        </p:nvSpPr>
        <p:spPr>
          <a:xfrm>
            <a:off x="323529" y="2564904"/>
            <a:ext cx="8468790" cy="3888432"/>
          </a:xfrm>
        </p:spPr>
        <p:txBody>
          <a:bodyPr>
            <a:normAutofit/>
          </a:bodyPr>
          <a:lstStyle/>
          <a:p>
            <a:r>
              <a:rPr lang="tr-TR" b="1" dirty="0" smtClean="0"/>
              <a:t>DANIŞMANLIK TEDBİRİ UYGULAMALARI</a:t>
            </a:r>
          </a:p>
          <a:p>
            <a:endParaRPr lang="tr-TR" b="1" dirty="0" smtClean="0"/>
          </a:p>
          <a:p>
            <a:endParaRPr lang="tr-TR" b="1" dirty="0"/>
          </a:p>
          <a:p>
            <a:endParaRPr lang="tr-TR" b="1" dirty="0" smtClean="0"/>
          </a:p>
          <a:p>
            <a:endParaRPr lang="tr-TR" b="1" dirty="0"/>
          </a:p>
          <a:p>
            <a:r>
              <a:rPr lang="tr-TR" b="1" dirty="0" smtClean="0"/>
              <a:t>DOĞAN KAYA</a:t>
            </a:r>
          </a:p>
          <a:p>
            <a:r>
              <a:rPr lang="tr-TR" b="1" dirty="0" smtClean="0"/>
              <a:t>PSİKOLOJİK DANIŞMAN</a:t>
            </a:r>
            <a:endParaRPr lang="tr-TR" b="1"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187624" cy="1175034"/>
          </a:xfrm>
          <a:prstGeom prst="rect">
            <a:avLst/>
          </a:prstGeom>
        </p:spPr>
      </p:pic>
    </p:spTree>
    <p:extLst>
      <p:ext uri="{BB962C8B-B14F-4D97-AF65-F5344CB8AC3E}">
        <p14:creationId xmlns:p14="http://schemas.microsoft.com/office/powerpoint/2010/main" val="1407667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120680"/>
          </a:xfrm>
        </p:spPr>
        <p:txBody>
          <a:bodyPr/>
          <a:lstStyle/>
          <a:p>
            <a:pPr marL="0" indent="0">
              <a:buNone/>
            </a:pPr>
            <a:r>
              <a:rPr lang="tr-TR" dirty="0" smtClean="0">
                <a:latin typeface="Arial" charset="0"/>
                <a:cs typeface="Arial" charset="0"/>
              </a:rPr>
              <a:t>    </a:t>
            </a:r>
          </a:p>
          <a:p>
            <a:pPr marL="0" indent="0">
              <a:buNone/>
            </a:pPr>
            <a:r>
              <a:rPr lang="tr-TR" b="1" dirty="0" smtClean="0">
                <a:latin typeface="Arial" charset="0"/>
                <a:cs typeface="Arial" charset="0"/>
              </a:rPr>
              <a:t>             Hukuksal </a:t>
            </a:r>
            <a:r>
              <a:rPr lang="tr-TR" b="1" dirty="0">
                <a:latin typeface="Arial" charset="0"/>
                <a:cs typeface="Arial" charset="0"/>
              </a:rPr>
              <a:t>Dayanak </a:t>
            </a:r>
            <a:r>
              <a:rPr lang="tr-TR" b="1" dirty="0" smtClean="0">
                <a:latin typeface="Arial" charset="0"/>
                <a:cs typeface="Arial" charset="0"/>
              </a:rPr>
              <a:t>        </a:t>
            </a:r>
            <a:endParaRPr lang="tr-TR" b="1" dirty="0"/>
          </a:p>
        </p:txBody>
      </p:sp>
      <p:sp>
        <p:nvSpPr>
          <p:cNvPr id="4" name="Dikdörtgen 3"/>
          <p:cNvSpPr/>
          <p:nvPr/>
        </p:nvSpPr>
        <p:spPr>
          <a:xfrm>
            <a:off x="467544" y="2274838"/>
            <a:ext cx="7488832" cy="2677656"/>
          </a:xfrm>
          <a:prstGeom prst="rect">
            <a:avLst/>
          </a:prstGeom>
        </p:spPr>
        <p:txBody>
          <a:bodyPr wrap="square">
            <a:spAutoFit/>
          </a:bodyPr>
          <a:lstStyle/>
          <a:p>
            <a:pPr marL="342900" indent="-342900">
              <a:buFont typeface="Arial" pitchFamily="34" charset="0"/>
              <a:buChar char="•"/>
            </a:pPr>
            <a:r>
              <a:rPr lang="tr-TR" sz="2400" dirty="0">
                <a:latin typeface="Arial" charset="0"/>
                <a:cs typeface="Arial" charset="0"/>
              </a:rPr>
              <a:t>Çocuk Hakları Sözleşmesi </a:t>
            </a:r>
          </a:p>
          <a:p>
            <a:pPr marL="342900" indent="-342900">
              <a:buFont typeface="Arial" pitchFamily="34" charset="0"/>
              <a:buChar char="•"/>
            </a:pPr>
            <a:r>
              <a:rPr lang="tr-TR" sz="2400" dirty="0">
                <a:latin typeface="Arial" charset="0"/>
                <a:cs typeface="Arial" charset="0"/>
              </a:rPr>
              <a:t>Çocuk Koruma Kanunu </a:t>
            </a:r>
          </a:p>
          <a:p>
            <a:pPr marL="342900" indent="-342900">
              <a:buFont typeface="Arial" pitchFamily="34" charset="0"/>
              <a:buChar char="•"/>
            </a:pPr>
            <a:r>
              <a:rPr lang="tr-TR" sz="2400" dirty="0">
                <a:latin typeface="Arial" charset="0"/>
                <a:cs typeface="Arial" charset="0"/>
              </a:rPr>
              <a:t>Çocukların Koruma Kanuna Göre Verilen Koruyucu ve Destekleyici  Tedbir Kararlarının Uygulanması  Hakkında Yönetmelik</a:t>
            </a:r>
          </a:p>
          <a:p>
            <a:pPr marL="342900" indent="-342900">
              <a:buFont typeface="Arial" pitchFamily="34" charset="0"/>
              <a:buChar char="•"/>
            </a:pPr>
            <a:r>
              <a:rPr lang="tr-TR" sz="2400" dirty="0">
                <a:latin typeface="Arial" charset="0"/>
                <a:cs typeface="Arial" charset="0"/>
              </a:rPr>
              <a:t>Danışmanlık Tedbir Kararlarının Uygulama Usul ve Esasları Hakkında Tebliğ</a:t>
            </a:r>
          </a:p>
        </p:txBody>
      </p:sp>
      <p:pic>
        <p:nvPicPr>
          <p:cNvPr id="7170" name="Picture 2" descr="C:\Users\Legacy\Desktop\DT RESİM\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8350" y="764704"/>
            <a:ext cx="2552700" cy="2078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500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9921" y="332656"/>
            <a:ext cx="8640960" cy="6192688"/>
          </a:xfrm>
        </p:spPr>
        <p:txBody>
          <a:bodyPr>
            <a:normAutofit/>
          </a:bodyPr>
          <a:lstStyle/>
          <a:p>
            <a:pPr marL="0" indent="0" algn="ctr">
              <a:lnSpc>
                <a:spcPct val="90000"/>
              </a:lnSpc>
              <a:buNone/>
              <a:defRPr/>
            </a:pPr>
            <a:r>
              <a:rPr lang="tr-TR" b="1" dirty="0" smtClean="0"/>
              <a:t>       </a:t>
            </a:r>
          </a:p>
          <a:p>
            <a:pPr marL="0" indent="0" algn="ctr">
              <a:lnSpc>
                <a:spcPct val="90000"/>
              </a:lnSpc>
              <a:buNone/>
              <a:defRPr/>
            </a:pPr>
            <a:r>
              <a:rPr lang="tr-TR" b="1" dirty="0" smtClean="0"/>
              <a:t>DANIŞMANLIK TEDBİRİ İLE </a:t>
            </a:r>
          </a:p>
          <a:p>
            <a:pPr marL="0" indent="0" algn="ctr">
              <a:lnSpc>
                <a:spcPct val="90000"/>
              </a:lnSpc>
              <a:buNone/>
              <a:defRPr/>
            </a:pPr>
            <a:r>
              <a:rPr lang="tr-TR" b="1" dirty="0" smtClean="0"/>
              <a:t>NE AMAÇLANDI?</a:t>
            </a:r>
            <a:endParaRPr lang="tr-TR" dirty="0" smtClean="0"/>
          </a:p>
          <a:p>
            <a:pPr algn="ctr">
              <a:lnSpc>
                <a:spcPct val="90000"/>
              </a:lnSpc>
              <a:defRPr/>
            </a:pPr>
            <a:r>
              <a:rPr lang="tr-TR" sz="2400" dirty="0" smtClean="0"/>
              <a:t>Çocuğun </a:t>
            </a:r>
            <a:r>
              <a:rPr lang="tr-TR" sz="2400" b="1" i="1" u="sng" dirty="0">
                <a:solidFill>
                  <a:srgbClr val="FF0000"/>
                </a:solidFill>
                <a:effectLst>
                  <a:outerShdw blurRad="38100" dist="38100" dir="2700000" algn="tl">
                    <a:srgbClr val="000000">
                      <a:alpha val="43137"/>
                    </a:srgbClr>
                  </a:outerShdw>
                </a:effectLst>
              </a:rPr>
              <a:t>ailesi yanında korunmasını sağlamak </a:t>
            </a:r>
            <a:r>
              <a:rPr lang="tr-TR" sz="2400" dirty="0"/>
              <a:t>veya çocuk hakkında verilen tedbir kararlarının uygulanması sırasında onu ve bakımından sorumlu olan kimseleri </a:t>
            </a:r>
            <a:r>
              <a:rPr lang="tr-TR" sz="2400" b="1" i="1" u="sng" dirty="0">
                <a:solidFill>
                  <a:srgbClr val="FF0000"/>
                </a:solidFill>
                <a:effectLst>
                  <a:outerShdw blurRad="38100" dist="38100" dir="2700000" algn="tl">
                    <a:srgbClr val="000000">
                      <a:alpha val="43137"/>
                    </a:srgbClr>
                  </a:outerShdw>
                </a:effectLst>
              </a:rPr>
              <a:t>desteklemek</a:t>
            </a:r>
            <a:r>
              <a:rPr lang="tr-TR" sz="2400" dirty="0"/>
              <a:t> ya da uygulanması </a:t>
            </a:r>
            <a:r>
              <a:rPr lang="tr-TR" sz="2400" b="1" i="1" u="sng" dirty="0">
                <a:solidFill>
                  <a:srgbClr val="FF0000"/>
                </a:solidFill>
                <a:effectLst>
                  <a:outerShdw blurRad="38100" dist="38100" dir="2700000" algn="tl">
                    <a:srgbClr val="000000">
                      <a:alpha val="43137"/>
                    </a:srgbClr>
                  </a:outerShdw>
                </a:effectLst>
              </a:rPr>
              <a:t>muhtemel tedbirler hakkında bilgilendirmek </a:t>
            </a:r>
            <a:r>
              <a:rPr lang="tr-TR" sz="2400" dirty="0"/>
              <a:t>amacıyla uygulanır</a:t>
            </a:r>
            <a:r>
              <a:rPr lang="tr-TR" sz="2400" dirty="0" smtClean="0"/>
              <a:t>.</a:t>
            </a:r>
            <a:endParaRPr lang="tr-TR" sz="2400" dirty="0"/>
          </a:p>
          <a:p>
            <a:pPr algn="ctr">
              <a:lnSpc>
                <a:spcPct val="90000"/>
              </a:lnSpc>
              <a:defRPr/>
            </a:pPr>
            <a:r>
              <a:rPr lang="tr-TR" sz="2400" dirty="0"/>
              <a:t>Bazı sorun alanlarında </a:t>
            </a:r>
            <a:r>
              <a:rPr lang="tr-TR" sz="2400" b="1" i="1" dirty="0">
                <a:solidFill>
                  <a:srgbClr val="FF0000"/>
                </a:solidFill>
                <a:effectLst>
                  <a:outerShdw blurRad="38100" dist="38100" dir="2700000" algn="tl">
                    <a:srgbClr val="000000">
                      <a:alpha val="43137"/>
                    </a:srgbClr>
                  </a:outerShdw>
                </a:effectLst>
              </a:rPr>
              <a:t>tek başına riski azaltıcı bir müdahale</a:t>
            </a:r>
            <a:r>
              <a:rPr lang="tr-TR" sz="2400" dirty="0"/>
              <a:t> olarak bazılarında ise, diğer tedbirlerin uygulanmasından önce veya diğer tedbirlerle birlikte, </a:t>
            </a:r>
            <a:r>
              <a:rPr lang="tr-TR" sz="2400" b="1" i="1" u="sng" dirty="0">
                <a:solidFill>
                  <a:srgbClr val="FF0000"/>
                </a:solidFill>
                <a:effectLst>
                  <a:outerShdw blurRad="38100" dist="38100" dir="2700000" algn="tl">
                    <a:srgbClr val="000000">
                      <a:alpha val="43137"/>
                    </a:srgbClr>
                  </a:outerShdw>
                </a:effectLst>
              </a:rPr>
              <a:t>o tedbirlere destek vermek</a:t>
            </a:r>
            <a:r>
              <a:rPr lang="tr-TR" sz="2400" dirty="0"/>
              <a:t> amacıyla uygulanır.</a:t>
            </a:r>
          </a:p>
          <a:p>
            <a:pPr marL="0" indent="0">
              <a:buNone/>
            </a:pPr>
            <a:endParaRPr lang="tr-TR" dirty="0"/>
          </a:p>
        </p:txBody>
      </p:sp>
      <p:pic>
        <p:nvPicPr>
          <p:cNvPr id="8195" name="Picture 3" descr="C:\Users\Legacy\Desktop\DT RESİM\indir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4797152"/>
            <a:ext cx="2304256" cy="1368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7818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pPr marL="0" indent="0">
              <a:buNone/>
            </a:pPr>
            <a:r>
              <a:rPr lang="tr-TR" b="1" dirty="0" smtClean="0"/>
              <a:t>       TEDBİR KARARLARININ GÖNDERİLMESİ</a:t>
            </a:r>
          </a:p>
          <a:p>
            <a:pPr>
              <a:defRPr/>
            </a:pPr>
            <a:r>
              <a:rPr lang="tr-TR" b="1" i="1" u="sng" dirty="0">
                <a:solidFill>
                  <a:srgbClr val="FF0000"/>
                </a:solidFill>
                <a:effectLst>
                  <a:outerShdw blurRad="38100" dist="38100" dir="2700000" algn="tl">
                    <a:srgbClr val="000000">
                      <a:alpha val="43137"/>
                    </a:srgbClr>
                  </a:outerShdw>
                </a:effectLst>
              </a:rPr>
              <a:t>Danışmanlık  ve barınma  </a:t>
            </a:r>
            <a:r>
              <a:rPr lang="tr-TR" b="1" i="1" u="sng" dirty="0" smtClean="0">
                <a:solidFill>
                  <a:srgbClr val="FF0000"/>
                </a:solidFill>
                <a:effectLst>
                  <a:outerShdw blurRad="38100" dist="38100" dir="2700000" algn="tl">
                    <a:srgbClr val="000000">
                      <a:alpha val="43137"/>
                    </a:srgbClr>
                  </a:outerShdw>
                </a:effectLst>
              </a:rPr>
              <a:t>tedbiri </a:t>
            </a:r>
            <a:r>
              <a:rPr lang="tr-TR" dirty="0"/>
              <a:t>ilgilisine göre İl milli  eğitim, aile ve sosyal politikalar il/ilçe  müdürlükleri/ yerel yönetimlere</a:t>
            </a:r>
          </a:p>
          <a:p>
            <a:pPr>
              <a:defRPr/>
            </a:pPr>
            <a:r>
              <a:rPr lang="tr-TR" b="1" i="1" u="sng" dirty="0">
                <a:solidFill>
                  <a:srgbClr val="FF0000"/>
                </a:solidFill>
                <a:effectLst>
                  <a:outerShdw blurRad="38100" dist="38100" dir="2700000" algn="tl">
                    <a:srgbClr val="000000">
                      <a:alpha val="43137"/>
                    </a:srgbClr>
                  </a:outerShdw>
                </a:effectLst>
              </a:rPr>
              <a:t>Eğitim tedbiri,</a:t>
            </a:r>
            <a:r>
              <a:rPr lang="tr-TR" dirty="0">
                <a:solidFill>
                  <a:srgbClr val="FF0000"/>
                </a:solidFill>
              </a:rPr>
              <a:t> </a:t>
            </a:r>
            <a:r>
              <a:rPr lang="tr-TR" dirty="0"/>
              <a:t>il milli eğitim/ ÇSGB  bölge müdürlüklerine</a:t>
            </a:r>
          </a:p>
          <a:p>
            <a:pPr>
              <a:defRPr/>
            </a:pPr>
            <a:r>
              <a:rPr lang="tr-TR" b="1" i="1" u="sng" dirty="0">
                <a:solidFill>
                  <a:srgbClr val="FF0000"/>
                </a:solidFill>
                <a:effectLst>
                  <a:outerShdw blurRad="38100" dist="38100" dir="2700000" algn="tl">
                    <a:srgbClr val="000000">
                      <a:alpha val="43137"/>
                    </a:srgbClr>
                  </a:outerShdw>
                </a:effectLst>
              </a:rPr>
              <a:t>Bakım tedbiri, </a:t>
            </a:r>
            <a:r>
              <a:rPr lang="tr-TR" dirty="0"/>
              <a:t>aile ve sosyal politikalar il/ilçe  müdürlükleri </a:t>
            </a:r>
          </a:p>
          <a:p>
            <a:pPr>
              <a:defRPr/>
            </a:pPr>
            <a:r>
              <a:rPr lang="tr-TR" b="1" i="1" u="sng" dirty="0">
                <a:solidFill>
                  <a:srgbClr val="FF0000"/>
                </a:solidFill>
                <a:effectLst>
                  <a:outerShdw blurRad="38100" dist="38100" dir="2700000" algn="tl">
                    <a:srgbClr val="000000">
                      <a:alpha val="43137"/>
                    </a:srgbClr>
                  </a:outerShdw>
                </a:effectLst>
              </a:rPr>
              <a:t>Sağlık tedbiri; </a:t>
            </a:r>
            <a:r>
              <a:rPr lang="tr-TR" dirty="0"/>
              <a:t>il sağlık müdürlüklerine </a:t>
            </a:r>
          </a:p>
        </p:txBody>
      </p:sp>
      <p:sp>
        <p:nvSpPr>
          <p:cNvPr id="4" name="Dikdörtgen 3"/>
          <p:cNvSpPr/>
          <p:nvPr/>
        </p:nvSpPr>
        <p:spPr>
          <a:xfrm>
            <a:off x="2818923" y="3244334"/>
            <a:ext cx="184731" cy="369332"/>
          </a:xfrm>
          <a:prstGeom prst="rect">
            <a:avLst/>
          </a:prstGeom>
        </p:spPr>
        <p:txBody>
          <a:bodyPr wrap="none">
            <a:spAutoFit/>
          </a:bodyPr>
          <a:lstStyle/>
          <a:p>
            <a:endParaRPr lang="tr-TR" dirty="0"/>
          </a:p>
        </p:txBody>
      </p:sp>
    </p:spTree>
    <p:extLst>
      <p:ext uri="{BB962C8B-B14F-4D97-AF65-F5344CB8AC3E}">
        <p14:creationId xmlns:p14="http://schemas.microsoft.com/office/powerpoint/2010/main" val="61204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435280" cy="6336704"/>
          </a:xfrm>
        </p:spPr>
        <p:txBody>
          <a:bodyPr/>
          <a:lstStyle/>
          <a:p>
            <a:pPr marL="0" indent="0">
              <a:buNone/>
            </a:pPr>
            <a:r>
              <a:rPr lang="tr-TR" b="1" dirty="0" smtClean="0"/>
              <a:t>          TEDBİR KARARININ UYGULANMASI</a:t>
            </a:r>
          </a:p>
          <a:p>
            <a:pPr>
              <a:buFont typeface="Wingdings" pitchFamily="2" charset="2"/>
              <a:buNone/>
              <a:defRPr/>
            </a:pPr>
            <a:endParaRPr lang="tr-TR" u="sng" dirty="0" smtClean="0"/>
          </a:p>
          <a:p>
            <a:pPr>
              <a:buFont typeface="Wingdings" pitchFamily="2" charset="2"/>
              <a:buNone/>
              <a:defRPr/>
            </a:pPr>
            <a:endParaRPr lang="tr-TR" sz="3600" b="1" u="sng" dirty="0" smtClean="0"/>
          </a:p>
          <a:p>
            <a:pPr>
              <a:buFont typeface="Wingdings" pitchFamily="2" charset="2"/>
              <a:buNone/>
              <a:defRPr/>
            </a:pPr>
            <a:r>
              <a:rPr lang="tr-TR" b="1" u="sng" dirty="0" smtClean="0"/>
              <a:t>Danışmanlık  </a:t>
            </a:r>
            <a:r>
              <a:rPr lang="tr-TR" b="1" u="sng" dirty="0"/>
              <a:t>Tedbirleri </a:t>
            </a:r>
          </a:p>
          <a:p>
            <a:pPr>
              <a:defRPr/>
            </a:pPr>
            <a:r>
              <a:rPr lang="tr-TR" b="1" i="1" u="sng" dirty="0">
                <a:solidFill>
                  <a:srgbClr val="FF0000"/>
                </a:solidFill>
                <a:effectLst>
                  <a:outerShdw blurRad="38100" dist="38100" dir="2700000" algn="tl">
                    <a:srgbClr val="000000">
                      <a:alpha val="43137"/>
                    </a:srgbClr>
                  </a:outerShdw>
                </a:effectLst>
              </a:rPr>
              <a:t>MEB   </a:t>
            </a:r>
            <a:endParaRPr lang="tr-TR" b="1" i="1" u="sng" dirty="0" smtClean="0">
              <a:solidFill>
                <a:srgbClr val="FF0000"/>
              </a:solidFill>
              <a:effectLst>
                <a:outerShdw blurRad="38100" dist="38100" dir="2700000" algn="tl">
                  <a:srgbClr val="000000">
                    <a:alpha val="43137"/>
                  </a:srgbClr>
                </a:outerShdw>
              </a:effectLst>
            </a:endParaRPr>
          </a:p>
          <a:p>
            <a:pPr>
              <a:defRPr/>
            </a:pPr>
            <a:r>
              <a:rPr lang="tr-TR" dirty="0" smtClean="0"/>
              <a:t>RAM  (Rehberlik ve Araştırma Merkezi (psikolojik danışman/rehber öğretmen)</a:t>
            </a:r>
            <a:endParaRPr lang="tr-TR" dirty="0"/>
          </a:p>
          <a:p>
            <a:pPr>
              <a:defRPr/>
            </a:pPr>
            <a:r>
              <a:rPr lang="tr-TR" dirty="0" smtClean="0"/>
              <a:t>OKUL (psikolojik danışman/rehber </a:t>
            </a:r>
            <a:r>
              <a:rPr lang="tr-TR" dirty="0"/>
              <a:t>ö</a:t>
            </a:r>
            <a:r>
              <a:rPr lang="tr-TR" dirty="0" smtClean="0"/>
              <a:t>ğretmen) </a:t>
            </a:r>
            <a:endParaRPr lang="tr-TR" dirty="0"/>
          </a:p>
        </p:txBody>
      </p:sp>
    </p:spTree>
    <p:extLst>
      <p:ext uri="{BB962C8B-B14F-4D97-AF65-F5344CB8AC3E}">
        <p14:creationId xmlns:p14="http://schemas.microsoft.com/office/powerpoint/2010/main" val="2121375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784976" cy="6408712"/>
          </a:xfrm>
        </p:spPr>
        <p:txBody>
          <a:bodyPr>
            <a:normAutofit/>
          </a:bodyPr>
          <a:lstStyle/>
          <a:p>
            <a:pPr marL="0" indent="0">
              <a:buNone/>
            </a:pPr>
            <a:endParaRPr lang="tr-TR" b="1" dirty="0" smtClean="0"/>
          </a:p>
          <a:p>
            <a:pPr marL="0" indent="0">
              <a:buNone/>
            </a:pPr>
            <a:r>
              <a:rPr lang="tr-TR" b="1" dirty="0" smtClean="0"/>
              <a:t>Rehber Öğretmen/Psikolojik Danışmanın Görevleri</a:t>
            </a:r>
          </a:p>
          <a:p>
            <a:pPr marL="0" indent="0">
              <a:buNone/>
            </a:pPr>
            <a:r>
              <a:rPr lang="tr-TR" dirty="0" smtClean="0"/>
              <a:t>MEB Rehberlik ve Psikolojik Danışma Hizmetleri Yönetmeliği </a:t>
            </a:r>
          </a:p>
          <a:p>
            <a:pPr marL="0" indent="0">
              <a:buNone/>
            </a:pPr>
            <a:r>
              <a:rPr lang="tr-TR" b="1" dirty="0" smtClean="0"/>
              <a:t>MADDE 21-</a:t>
            </a:r>
          </a:p>
          <a:p>
            <a:pPr marL="0" indent="0">
              <a:buNone/>
            </a:pPr>
            <a:r>
              <a:rPr lang="tr-TR" dirty="0" smtClean="0"/>
              <a:t>(3) </a:t>
            </a:r>
            <a:r>
              <a:rPr lang="tr-TR" b="1" dirty="0" smtClean="0"/>
              <a:t>İyileştirici Hizmetler</a:t>
            </a:r>
          </a:p>
          <a:p>
            <a:pPr marL="0" indent="0">
              <a:buNone/>
            </a:pPr>
            <a:r>
              <a:rPr lang="tr-TR" dirty="0" smtClean="0"/>
              <a:t>      b)</a:t>
            </a:r>
            <a:r>
              <a:rPr lang="tr-TR" dirty="0" err="1" smtClean="0"/>
              <a:t>Psikososyal</a:t>
            </a:r>
            <a:r>
              <a:rPr lang="tr-TR" dirty="0" smtClean="0"/>
              <a:t> destek hizmetleri kapsamında ;</a:t>
            </a:r>
          </a:p>
          <a:p>
            <a:pPr marL="0" indent="0">
              <a:buNone/>
            </a:pPr>
            <a:r>
              <a:rPr lang="tr-TR" dirty="0" smtClean="0"/>
              <a:t>      2)Hakkında danışmanlık tedbir kararı verilen çocuğa ve çocuğun bakımından sorumlu kişilere hizmet sunar.</a:t>
            </a:r>
          </a:p>
          <a:p>
            <a:pPr marL="0" indent="0">
              <a:buNone/>
            </a:pPr>
            <a:r>
              <a:rPr lang="tr-TR" dirty="0" smtClean="0"/>
              <a:t>      </a:t>
            </a:r>
            <a:endParaRPr lang="tr-TR" dirty="0"/>
          </a:p>
        </p:txBody>
      </p:sp>
    </p:spTree>
    <p:extLst>
      <p:ext uri="{BB962C8B-B14F-4D97-AF65-F5344CB8AC3E}">
        <p14:creationId xmlns:p14="http://schemas.microsoft.com/office/powerpoint/2010/main" val="3608248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332656"/>
            <a:ext cx="8712968" cy="6264696"/>
          </a:xfrm>
        </p:spPr>
        <p:txBody>
          <a:bodyPr>
            <a:normAutofit/>
          </a:bodyPr>
          <a:lstStyle/>
          <a:p>
            <a:pPr marL="0" indent="0" algn="ctr">
              <a:buNone/>
            </a:pPr>
            <a:endParaRPr lang="tr-TR" dirty="0" smtClean="0"/>
          </a:p>
          <a:p>
            <a:pPr marL="0" indent="0" algn="ctr">
              <a:buNone/>
            </a:pPr>
            <a:r>
              <a:rPr lang="tr-TR" dirty="0" smtClean="0"/>
              <a:t>3</a:t>
            </a:r>
            <a:r>
              <a:rPr lang="tr-TR" sz="2400" dirty="0" smtClean="0"/>
              <a:t>)- Eğitim kurumlarında rehber öğretmen/psikolojik danışman bulunmaması veya çocuğun herhangi bir eğitim kurumu ile ilişiğinin olmaması durumunda danışmanlık tedbiri uygulamaları il veya ilçe milli eğitim müdürlüklerinin görevlendireceği, çocuğun ikamet adresinin bulunduğu eğitim bölgesinde görevli rehber öğretmen/psikolojik danışman yerine getirir. Danışmanlık tedbir kararlarına ilişkin rehber öğretmen/psikolojik danışmanların halihazırda yerine getirmekte oldukları danışmanlık tedbir kararları da gözetilerek dengeli bir dağılım sağlanır.</a:t>
            </a:r>
            <a:endParaRPr lang="tr-TR" sz="2400" dirty="0"/>
          </a:p>
        </p:txBody>
      </p:sp>
      <p:pic>
        <p:nvPicPr>
          <p:cNvPr id="4098" name="Picture 2" descr="C:\Users\Legacy\Desktop\DT RESİM\images (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2457" y="4653136"/>
            <a:ext cx="3096344" cy="1577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500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928992" cy="6624736"/>
          </a:xfrm>
        </p:spPr>
        <p:txBody>
          <a:bodyPr>
            <a:normAutofit/>
          </a:bodyPr>
          <a:lstStyle/>
          <a:p>
            <a:pPr marL="0" indent="0">
              <a:buNone/>
              <a:defRPr/>
            </a:pPr>
            <a:r>
              <a:rPr lang="tr-TR" b="1" i="1" u="sng" dirty="0" smtClean="0">
                <a:effectLst>
                  <a:outerShdw blurRad="38100" dist="38100" dir="2700000" algn="tl">
                    <a:srgbClr val="000000">
                      <a:alpha val="43137"/>
                    </a:srgbClr>
                  </a:outerShdw>
                </a:effectLst>
              </a:rPr>
              <a:t>         </a:t>
            </a:r>
          </a:p>
          <a:p>
            <a:pPr marL="0" indent="0">
              <a:buNone/>
              <a:defRPr/>
            </a:pPr>
            <a:r>
              <a:rPr lang="tr-TR" b="1" i="1" u="sng" dirty="0" smtClean="0">
                <a:solidFill>
                  <a:srgbClr val="FF0000"/>
                </a:solidFill>
                <a:effectLst>
                  <a:outerShdw blurRad="38100" dist="38100" dir="2700000" algn="tl">
                    <a:srgbClr val="000000">
                      <a:alpha val="43137"/>
                    </a:srgbClr>
                  </a:outerShdw>
                </a:effectLst>
              </a:rPr>
              <a:t>TEDBİR KARARI İLE İLGİLİ NELER YAPABİLİRSİNİZ? </a:t>
            </a:r>
          </a:p>
          <a:p>
            <a:pPr algn="ctr">
              <a:defRPr/>
            </a:pPr>
            <a:endParaRPr lang="tr-TR" sz="2400" b="1" i="1" u="sng" dirty="0" smtClean="0">
              <a:solidFill>
                <a:srgbClr val="FF0000"/>
              </a:solidFill>
              <a:effectLst>
                <a:outerShdw blurRad="38100" dist="38100" dir="2700000" algn="tl">
                  <a:srgbClr val="000000">
                    <a:alpha val="43137"/>
                  </a:srgbClr>
                </a:outerShdw>
              </a:effectLst>
            </a:endParaRPr>
          </a:p>
          <a:p>
            <a:pPr algn="ctr">
              <a:defRPr/>
            </a:pPr>
            <a:r>
              <a:rPr lang="tr-TR" sz="2400" b="1" i="1" u="sng" dirty="0" smtClean="0">
                <a:solidFill>
                  <a:srgbClr val="FF0000"/>
                </a:solidFill>
                <a:effectLst>
                  <a:outerShdw blurRad="38100" dist="38100" dir="2700000" algn="tl">
                    <a:srgbClr val="000000">
                      <a:alpha val="43137"/>
                    </a:srgbClr>
                  </a:outerShdw>
                </a:effectLst>
              </a:rPr>
              <a:t>Çocukların</a:t>
            </a:r>
            <a:r>
              <a:rPr lang="tr-TR" sz="2400" dirty="0" smtClean="0"/>
              <a:t> </a:t>
            </a:r>
            <a:r>
              <a:rPr lang="tr-TR" sz="2400" dirty="0"/>
              <a:t>bedensel, zihinsel, </a:t>
            </a:r>
            <a:r>
              <a:rPr lang="tr-TR" sz="2400" dirty="0" err="1"/>
              <a:t>psiko</a:t>
            </a:r>
            <a:r>
              <a:rPr lang="tr-TR" sz="2400" dirty="0"/>
              <a:t>-sosyal, duygusal </a:t>
            </a:r>
            <a:r>
              <a:rPr lang="tr-TR" sz="2400" b="1" i="1" u="sng" dirty="0">
                <a:solidFill>
                  <a:srgbClr val="FF0000"/>
                </a:solidFill>
                <a:effectLst>
                  <a:outerShdw blurRad="38100" dist="38100" dir="2700000" algn="tl">
                    <a:srgbClr val="000000">
                      <a:alpha val="43137"/>
                    </a:srgbClr>
                  </a:outerShdw>
                </a:effectLst>
              </a:rPr>
              <a:t>gelişimini desteklemek, (Kişisel Rehberlik ve </a:t>
            </a:r>
            <a:r>
              <a:rPr lang="tr-TR" sz="2400" b="1" i="1" u="sng" dirty="0" err="1">
                <a:solidFill>
                  <a:srgbClr val="FF0000"/>
                </a:solidFill>
                <a:effectLst>
                  <a:outerShdw blurRad="38100" dist="38100" dir="2700000" algn="tl">
                    <a:srgbClr val="000000">
                      <a:alpha val="43137"/>
                    </a:srgbClr>
                  </a:outerShdw>
                </a:effectLst>
              </a:rPr>
              <a:t>Psikososyal</a:t>
            </a:r>
            <a:r>
              <a:rPr lang="tr-TR" sz="2400" b="1" i="1" u="sng" dirty="0">
                <a:solidFill>
                  <a:srgbClr val="FF0000"/>
                </a:solidFill>
                <a:effectLst>
                  <a:outerShdw blurRad="38100" dist="38100" dir="2700000" algn="tl">
                    <a:srgbClr val="000000">
                      <a:alpha val="43137"/>
                    </a:srgbClr>
                  </a:outerShdw>
                </a:effectLst>
              </a:rPr>
              <a:t> Hizmetler)</a:t>
            </a:r>
          </a:p>
          <a:p>
            <a:pPr algn="ctr">
              <a:defRPr/>
            </a:pPr>
            <a:r>
              <a:rPr lang="tr-TR" sz="2400" dirty="0"/>
              <a:t>Okul, aile ve sosyal çevresi ile uyumunu güçlendirmek ve yeteneklerine uygun bir meslek sahibi olarak hayata hazırlanmalarını sağlamak amacıyla okul başarısızlığı, okuma yazma bilmeme, okul devamsızlığı gibi eğitim sorunlarının çözümüne yönelik faaliyetler ve okul başarısını artırma </a:t>
            </a:r>
            <a:r>
              <a:rPr lang="tr-TR" sz="2400" b="1" i="1" u="sng" dirty="0">
                <a:solidFill>
                  <a:srgbClr val="FF0000"/>
                </a:solidFill>
                <a:effectLst>
                  <a:outerShdw blurRad="38100" dist="38100" dir="2700000" algn="tl">
                    <a:srgbClr val="000000">
                      <a:alpha val="43137"/>
                    </a:srgbClr>
                  </a:outerShdw>
                </a:effectLst>
              </a:rPr>
              <a:t>(Eğitsel ve mesleki rehberlik)</a:t>
            </a:r>
          </a:p>
          <a:p>
            <a:pPr>
              <a:defRPr/>
            </a:pPr>
            <a:endParaRPr lang="tr-TR" dirty="0"/>
          </a:p>
        </p:txBody>
      </p:sp>
      <p:pic>
        <p:nvPicPr>
          <p:cNvPr id="9219" name="Picture 3" descr="C:\Users\Legacy\Desktop\DT RESİM\images (2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002404"/>
            <a:ext cx="1741562" cy="1512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5570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60648"/>
            <a:ext cx="8640960" cy="6336704"/>
          </a:xfrm>
        </p:spPr>
        <p:txBody>
          <a:bodyPr>
            <a:normAutofit/>
          </a:bodyPr>
          <a:lstStyle/>
          <a:p>
            <a:pPr marL="0" indent="0">
              <a:buNone/>
              <a:defRPr/>
            </a:pPr>
            <a:r>
              <a:rPr lang="tr-TR" dirty="0" smtClean="0"/>
              <a:t> </a:t>
            </a:r>
          </a:p>
          <a:p>
            <a:pPr marL="0" indent="0">
              <a:buNone/>
              <a:defRPr/>
            </a:pPr>
            <a:r>
              <a:rPr lang="tr-TR" dirty="0" smtClean="0"/>
              <a:t> </a:t>
            </a:r>
            <a:r>
              <a:rPr lang="tr-TR" b="1" dirty="0" smtClean="0"/>
              <a:t>NELER YAPABİLİRSİNİZ?</a:t>
            </a:r>
            <a:endParaRPr lang="tr-TR" dirty="0" smtClean="0"/>
          </a:p>
          <a:p>
            <a:pPr algn="ctr">
              <a:defRPr/>
            </a:pPr>
            <a:r>
              <a:rPr lang="tr-TR" sz="2400" dirty="0" smtClean="0"/>
              <a:t>Çocuğa </a:t>
            </a:r>
            <a:r>
              <a:rPr lang="tr-TR" sz="2400" dirty="0"/>
              <a:t>ve aileye bağlı   riskli alan ve konularda korunma ihtiyacı olan veya suça sürüklenen çocuğu, aileyi ve çocuğun bakımından ve eğitiminden sorumlu kişileri bir arada sistematik bir şekilde ele alan, </a:t>
            </a:r>
            <a:r>
              <a:rPr lang="tr-TR" sz="2400" b="1" i="1" u="sng" dirty="0">
                <a:solidFill>
                  <a:srgbClr val="FF0000"/>
                </a:solidFill>
                <a:effectLst>
                  <a:outerShdw blurRad="38100" dist="38100" dir="2700000" algn="tl">
                    <a:srgbClr val="000000">
                      <a:alpha val="43137"/>
                    </a:srgbClr>
                  </a:outerShdw>
                </a:effectLst>
              </a:rPr>
              <a:t>suç ve mağduriyetin tekrarlanmasını engellemek üzere </a:t>
            </a:r>
            <a:r>
              <a:rPr lang="tr-TR" sz="2400" dirty="0"/>
              <a:t>riskleri ve koruyucu önlemleri değerlendiren ve normal gelişimi destekleyen, müdahale eden, </a:t>
            </a:r>
            <a:r>
              <a:rPr lang="tr-TR" sz="2400" dirty="0" err="1"/>
              <a:t>psiko</a:t>
            </a:r>
            <a:r>
              <a:rPr lang="tr-TR" sz="2400" dirty="0"/>
              <a:t>-sosyal ve eğitsel destek hizmetleri olarak uygulanır. </a:t>
            </a:r>
          </a:p>
        </p:txBody>
      </p:sp>
      <p:pic>
        <p:nvPicPr>
          <p:cNvPr id="10242" name="Picture 2" descr="C:\Users\Legacy\Desktop\DT RESİM\images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496435"/>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9218" name="Picture 2" descr="C:\Users\Legacy\Desktop\DT RESİM\images (3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303622"/>
            <a:ext cx="2396190"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51288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6048672"/>
          </a:xfrm>
        </p:spPr>
        <p:txBody>
          <a:bodyPr/>
          <a:lstStyle/>
          <a:p>
            <a:pPr marL="0" indent="0">
              <a:buNone/>
            </a:pPr>
            <a:r>
              <a:rPr lang="tr-TR" dirty="0" smtClean="0"/>
              <a:t>                   </a:t>
            </a:r>
          </a:p>
          <a:p>
            <a:pPr marL="0" indent="0">
              <a:buNone/>
            </a:pPr>
            <a:r>
              <a:rPr lang="tr-TR" dirty="0" smtClean="0"/>
              <a:t>   </a:t>
            </a:r>
            <a:r>
              <a:rPr lang="tr-TR" b="1" dirty="0" smtClean="0"/>
              <a:t>NELER YAPABİLİRSİNİZ ?</a:t>
            </a:r>
            <a:endParaRPr lang="tr-TR" dirty="0" smtClean="0"/>
          </a:p>
          <a:p>
            <a:pPr algn="ctr">
              <a:defRPr/>
            </a:pPr>
            <a:r>
              <a:rPr lang="tr-TR" dirty="0"/>
              <a:t> Çocuğun bakımından sorumlu olan kimselere; </a:t>
            </a:r>
            <a:r>
              <a:rPr lang="tr-TR" b="1" i="1" u="sng" dirty="0">
                <a:solidFill>
                  <a:srgbClr val="FF0000"/>
                </a:solidFill>
                <a:effectLst>
                  <a:outerShdw blurRad="38100" dist="38100" dir="2700000" algn="tl">
                    <a:srgbClr val="000000">
                      <a:alpha val="43137"/>
                    </a:srgbClr>
                  </a:outerShdw>
                </a:effectLst>
              </a:rPr>
              <a:t>anne baba eğitimi, aile rehberliği ve danışmanlığı</a:t>
            </a:r>
            <a:r>
              <a:rPr lang="tr-TR" dirty="0"/>
              <a:t> gibi konularda danışmanlık hizmetleri sunulur. </a:t>
            </a:r>
          </a:p>
          <a:p>
            <a:pPr>
              <a:buFont typeface="Wingdings" pitchFamily="2" charset="2"/>
              <a:buNone/>
              <a:defRPr/>
            </a:pPr>
            <a:r>
              <a:rPr lang="tr-TR" b="1" dirty="0"/>
              <a:t> </a:t>
            </a:r>
            <a:r>
              <a:rPr lang="tr-TR" b="1" dirty="0" smtClean="0"/>
              <a:t> </a:t>
            </a:r>
            <a:endParaRPr lang="tr-TR" dirty="0"/>
          </a:p>
        </p:txBody>
      </p:sp>
      <p:pic>
        <p:nvPicPr>
          <p:cNvPr id="11266" name="Picture 2" descr="C:\Users\Legacy\Desktop\DT RESİM\images (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295775"/>
            <a:ext cx="3114675"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216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76664"/>
          </a:xfrm>
        </p:spPr>
        <p:txBody>
          <a:bodyPr/>
          <a:lstStyle/>
          <a:p>
            <a:pPr marL="0" indent="0">
              <a:buNone/>
            </a:pPr>
            <a:r>
              <a:rPr lang="tr-TR" b="1" dirty="0" smtClean="0"/>
              <a:t>DANIŞMANIN SORUMLULUKLARI NELERDİR?</a:t>
            </a:r>
            <a:endParaRPr lang="tr-TR" b="1" dirty="0"/>
          </a:p>
        </p:txBody>
      </p:sp>
      <p:sp>
        <p:nvSpPr>
          <p:cNvPr id="4" name="Dikdörtgen 3"/>
          <p:cNvSpPr/>
          <p:nvPr/>
        </p:nvSpPr>
        <p:spPr>
          <a:xfrm>
            <a:off x="755576" y="1556792"/>
            <a:ext cx="7272808" cy="2246769"/>
          </a:xfrm>
          <a:prstGeom prst="rect">
            <a:avLst/>
          </a:prstGeom>
        </p:spPr>
        <p:txBody>
          <a:bodyPr wrap="square">
            <a:spAutoFit/>
          </a:bodyPr>
          <a:lstStyle/>
          <a:p>
            <a:pPr marL="514350" indent="-514350">
              <a:buFont typeface="Wingdings" pitchFamily="2" charset="2"/>
              <a:buAutoNum type="arabicPeriod"/>
            </a:pPr>
            <a:r>
              <a:rPr lang="tr-TR" sz="2800" dirty="0" smtClean="0">
                <a:latin typeface="Arial" charset="0"/>
                <a:cs typeface="Arial" charset="0"/>
              </a:rPr>
              <a:t>Danışmanlık hizmetinin verilmesi </a:t>
            </a:r>
          </a:p>
          <a:p>
            <a:pPr marL="514350" indent="-514350">
              <a:buFont typeface="Wingdings" pitchFamily="2" charset="2"/>
              <a:buAutoNum type="arabicPeriod"/>
            </a:pPr>
            <a:r>
              <a:rPr lang="tr-TR" sz="2800" dirty="0" smtClean="0">
                <a:latin typeface="Arial" charset="0"/>
                <a:cs typeface="Arial" charset="0"/>
              </a:rPr>
              <a:t>Mahkemeyi </a:t>
            </a:r>
            <a:r>
              <a:rPr lang="tr-TR" sz="2800" dirty="0">
                <a:latin typeface="Arial" charset="0"/>
                <a:cs typeface="Arial" charset="0"/>
              </a:rPr>
              <a:t>bilgilendirme </a:t>
            </a:r>
          </a:p>
          <a:p>
            <a:pPr marL="514350" indent="-514350">
              <a:buFont typeface="Wingdings" pitchFamily="2" charset="2"/>
              <a:buAutoNum type="arabicPeriod"/>
            </a:pPr>
            <a:r>
              <a:rPr lang="tr-TR" sz="2800" dirty="0">
                <a:latin typeface="Arial" charset="0"/>
                <a:cs typeface="Arial" charset="0"/>
              </a:rPr>
              <a:t>Gizlilik </a:t>
            </a:r>
          </a:p>
          <a:p>
            <a:pPr marL="514350" indent="-514350">
              <a:buFont typeface="Wingdings" pitchFamily="2" charset="2"/>
              <a:buAutoNum type="arabicPeriod"/>
            </a:pPr>
            <a:r>
              <a:rPr lang="tr-TR" sz="2800" dirty="0">
                <a:latin typeface="Arial" charset="0"/>
                <a:cs typeface="Arial" charset="0"/>
              </a:rPr>
              <a:t>Suçu bildirme </a:t>
            </a:r>
          </a:p>
          <a:p>
            <a:pPr marL="514350" indent="-514350">
              <a:buFont typeface="Wingdings" pitchFamily="2" charset="2"/>
              <a:buAutoNum type="arabicPeriod"/>
            </a:pPr>
            <a:r>
              <a:rPr lang="tr-TR" sz="2800" dirty="0">
                <a:latin typeface="Arial" charset="0"/>
                <a:cs typeface="Arial" charset="0"/>
              </a:rPr>
              <a:t>Korunma ihtiyacını bildirme </a:t>
            </a:r>
          </a:p>
        </p:txBody>
      </p:sp>
      <p:pic>
        <p:nvPicPr>
          <p:cNvPr id="12290" name="Picture 2" descr="C:\Users\Legacy\Desktop\DT RESİM\indir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4226841"/>
            <a:ext cx="2628900"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1644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60648"/>
            <a:ext cx="8280920" cy="6408712"/>
          </a:xfrm>
        </p:spPr>
        <p:txBody>
          <a:bodyPr/>
          <a:lstStyle/>
          <a:p>
            <a:pPr marL="0" indent="0">
              <a:buNone/>
            </a:pPr>
            <a:r>
              <a:rPr lang="tr-TR" dirty="0" smtClean="0">
                <a:latin typeface="Arial" charset="0"/>
                <a:cs typeface="Arial" charset="0"/>
              </a:rPr>
              <a:t>  </a:t>
            </a:r>
          </a:p>
          <a:p>
            <a:pPr marL="0" indent="0">
              <a:buNone/>
            </a:pPr>
            <a:r>
              <a:rPr lang="tr-TR" b="1" dirty="0">
                <a:latin typeface="Arial" charset="0"/>
                <a:cs typeface="Arial" charset="0"/>
              </a:rPr>
              <a:t> </a:t>
            </a:r>
            <a:r>
              <a:rPr lang="tr-TR" b="1" dirty="0" smtClean="0">
                <a:latin typeface="Arial" charset="0"/>
                <a:cs typeface="Arial" charset="0"/>
              </a:rPr>
              <a:t>     </a:t>
            </a:r>
            <a:r>
              <a:rPr lang="tr-TR" sz="3200" b="1" dirty="0" smtClean="0">
                <a:latin typeface="Arial" charset="0"/>
                <a:cs typeface="Arial" charset="0"/>
              </a:rPr>
              <a:t>DANIŞMANLIK TEDBİRİ NEDİR ?</a:t>
            </a:r>
            <a:endParaRPr lang="tr-TR" sz="3200" dirty="0" smtClean="0">
              <a:latin typeface="Arial" charset="0"/>
              <a:cs typeface="Arial" charset="0"/>
            </a:endParaRPr>
          </a:p>
          <a:p>
            <a:pPr marL="0" indent="0">
              <a:buNone/>
            </a:pPr>
            <a:r>
              <a:rPr lang="tr-TR" dirty="0">
                <a:latin typeface="Arial" charset="0"/>
                <a:cs typeface="Arial" charset="0"/>
              </a:rPr>
              <a:t> </a:t>
            </a:r>
            <a:r>
              <a:rPr lang="tr-TR" dirty="0" smtClean="0">
                <a:latin typeface="Arial" charset="0"/>
                <a:cs typeface="Arial" charset="0"/>
              </a:rPr>
              <a:t>  </a:t>
            </a:r>
          </a:p>
          <a:p>
            <a:pPr marL="0" indent="0">
              <a:buNone/>
            </a:pPr>
            <a:r>
              <a:rPr lang="tr-TR" dirty="0" smtClean="0">
                <a:latin typeface="Arial" charset="0"/>
                <a:cs typeface="Arial" charset="0"/>
              </a:rPr>
              <a:t>   Çocuğun bakımından sorumlu olan kimselere çocuk yetiştirme konusunda, çocuklara da eğitim ve gelişimleri ile ilgili sorunlarının çözümünde yol göstermeye  yönelik olarak verilen koruyucu ve destekleyici tedbirdir.</a:t>
            </a:r>
          </a:p>
          <a:p>
            <a:pPr marL="0" indent="0">
              <a:buNone/>
            </a:pPr>
            <a:endParaRPr lang="tr-TR" dirty="0"/>
          </a:p>
        </p:txBody>
      </p:sp>
      <p:pic>
        <p:nvPicPr>
          <p:cNvPr id="1026" name="Picture 2" descr="C:\Users\Legacy\Desktop\DT RESİM\images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3861048"/>
            <a:ext cx="3240360" cy="1959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15116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a:bodyPr>
          <a:lstStyle/>
          <a:p>
            <a:pPr marL="0" indent="0" fontAlgn="auto">
              <a:spcAft>
                <a:spcPts val="0"/>
              </a:spcAft>
              <a:buClr>
                <a:schemeClr val="accent3"/>
              </a:buClr>
              <a:buNone/>
              <a:defRPr/>
            </a:pPr>
            <a:r>
              <a:rPr lang="tr-TR" b="1" dirty="0" smtClean="0"/>
              <a:t>    GİZLİLİK</a:t>
            </a:r>
            <a:endParaRPr lang="tr-TR" b="1" dirty="0"/>
          </a:p>
          <a:p>
            <a:pPr marL="0" indent="0" algn="ctr" fontAlgn="auto">
              <a:spcAft>
                <a:spcPts val="0"/>
              </a:spcAft>
              <a:buClr>
                <a:schemeClr val="accent3"/>
              </a:buClr>
              <a:buNone/>
              <a:defRPr/>
            </a:pPr>
            <a:r>
              <a:rPr lang="tr-TR" sz="2800" dirty="0" smtClean="0"/>
              <a:t>   </a:t>
            </a:r>
            <a:r>
              <a:rPr lang="tr-TR" sz="2400" dirty="0" smtClean="0"/>
              <a:t>Çocuklara </a:t>
            </a:r>
            <a:r>
              <a:rPr lang="tr-TR" sz="2400" dirty="0"/>
              <a:t>ilişkin koruyucu ve destekleyici tedbir kararlarının alınması ile uygulanmasına ilişkin tüm süreçlerde çocuğun avukatı hariç olmak üzere çocuğun kimliği, adresi, fotoğrafları, yaşadığı travmalar gibi çocuğa ve yakınlarına ait </a:t>
            </a:r>
            <a:r>
              <a:rPr lang="tr-TR" sz="2400" b="1" i="1" u="sng" dirty="0">
                <a:solidFill>
                  <a:srgbClr val="FF0000"/>
                </a:solidFill>
                <a:effectLst>
                  <a:outerShdw blurRad="38100" dist="38100" dir="2700000" algn="tl">
                    <a:srgbClr val="000000">
                      <a:alpha val="43137"/>
                    </a:srgbClr>
                  </a:outerShdw>
                </a:effectLst>
              </a:rPr>
              <a:t>her türlü bilgi ve bu bilgilerin yer aldığı rapor ve belgeler ile kayıtlar gizli tutulur. Yazışmalar gizlilik ilkesine uygun bir şekilde gerçekleştirilir. </a:t>
            </a:r>
          </a:p>
        </p:txBody>
      </p:sp>
      <p:pic>
        <p:nvPicPr>
          <p:cNvPr id="10242" name="Picture 2" descr="C:\Users\Legacy\Desktop\DT RESİM\images (4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4149080"/>
            <a:ext cx="2376264"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51080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lstStyle/>
          <a:p>
            <a:pPr marL="0" indent="0">
              <a:lnSpc>
                <a:spcPct val="90000"/>
              </a:lnSpc>
              <a:buNone/>
              <a:defRPr/>
            </a:pPr>
            <a:r>
              <a:rPr lang="tr-TR" b="1" dirty="0" smtClean="0"/>
              <a:t>     SUÇU BİLDİRME</a:t>
            </a:r>
          </a:p>
          <a:p>
            <a:pPr marL="0" indent="0">
              <a:lnSpc>
                <a:spcPct val="90000"/>
              </a:lnSpc>
              <a:buNone/>
              <a:defRPr/>
            </a:pPr>
            <a:endParaRPr lang="tr-TR" sz="2800" dirty="0" smtClean="0"/>
          </a:p>
          <a:p>
            <a:pPr marL="0" indent="0" algn="ctr">
              <a:lnSpc>
                <a:spcPct val="90000"/>
              </a:lnSpc>
              <a:buNone/>
              <a:defRPr/>
            </a:pPr>
            <a:r>
              <a:rPr lang="tr-TR" sz="2800" dirty="0" smtClean="0"/>
              <a:t>Danışman</a:t>
            </a:r>
            <a:r>
              <a:rPr lang="tr-TR" sz="2800" dirty="0"/>
              <a:t>, görevi sırasında çocuğa karşı işlenen  suçu görevi nedeniyle öğrenirse derhal yetkili makamlara bildirmek zorundadır. </a:t>
            </a:r>
            <a:r>
              <a:rPr lang="tr-TR" sz="2800" b="1" i="1" u="sng" dirty="0">
                <a:solidFill>
                  <a:srgbClr val="FF0000"/>
                </a:solidFill>
              </a:rPr>
              <a:t> </a:t>
            </a:r>
            <a:r>
              <a:rPr lang="tr-TR" sz="2800" b="1" i="1" u="sng" dirty="0">
                <a:solidFill>
                  <a:srgbClr val="FF0000"/>
                </a:solidFill>
                <a:effectLst>
                  <a:outerShdw blurRad="38100" dist="38100" dir="2700000" algn="tl">
                    <a:srgbClr val="000000">
                      <a:alpha val="43137"/>
                    </a:srgbClr>
                  </a:outerShdw>
                </a:effectLst>
              </a:rPr>
              <a:t>Yetkili makam polis veya savcılıktır.</a:t>
            </a:r>
            <a:r>
              <a:rPr lang="tr-TR" sz="2800" dirty="0"/>
              <a:t> Suçu bildirmeme TCK’da ayrı bir suç olarak düzenlenmiş olup suçu işleyenin kamu görevlisi olması durumu için daha ağır bir ceza öngörülmüştür. </a:t>
            </a:r>
          </a:p>
        </p:txBody>
      </p:sp>
    </p:spTree>
    <p:extLst>
      <p:ext uri="{BB962C8B-B14F-4D97-AF65-F5344CB8AC3E}">
        <p14:creationId xmlns:p14="http://schemas.microsoft.com/office/powerpoint/2010/main" val="24009350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lstStyle/>
          <a:p>
            <a:pPr marL="0" indent="0" algn="ctr">
              <a:buNone/>
            </a:pPr>
            <a:r>
              <a:rPr lang="tr-TR" b="1" dirty="0" smtClean="0"/>
              <a:t>KORUNMA İHTİYACINI BİLDİRME</a:t>
            </a:r>
          </a:p>
          <a:p>
            <a:pPr marL="0" indent="0" algn="ctr">
              <a:buNone/>
              <a:defRPr/>
            </a:pPr>
            <a:r>
              <a:rPr lang="tr-TR" dirty="0"/>
              <a:t>Adli ve idari merciler, kolluk görevlileri, sağlık ve eğitim kuruluşları, sivil toplum kuruluşları, korunma ihtiyacı olan çocuğu aile ve sosyal politikalar il/ilçe  müdürlüklerine bildirmekle yükümlüdür (ÇKK md.6). </a:t>
            </a:r>
          </a:p>
        </p:txBody>
      </p:sp>
      <p:pic>
        <p:nvPicPr>
          <p:cNvPr id="14338" name="Picture 2" descr="C:\Users\Legacy\Desktop\DT RESİM\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3501007"/>
            <a:ext cx="2088232" cy="2591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974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640960" cy="6408712"/>
          </a:xfrm>
        </p:spPr>
        <p:txBody>
          <a:bodyPr/>
          <a:lstStyle/>
          <a:p>
            <a:pPr marL="0" indent="0">
              <a:buNone/>
            </a:pPr>
            <a:r>
              <a:rPr lang="tr-TR" b="1" dirty="0" smtClean="0"/>
              <a:t>          </a:t>
            </a:r>
          </a:p>
          <a:p>
            <a:pPr marL="0" indent="0">
              <a:buNone/>
            </a:pPr>
            <a:r>
              <a:rPr lang="tr-TR" b="1" dirty="0" smtClean="0"/>
              <a:t>  KARARIN YERİNE GETİRİLMESİ</a:t>
            </a:r>
          </a:p>
          <a:p>
            <a:pPr marL="0" indent="0">
              <a:buNone/>
            </a:pPr>
            <a:r>
              <a:rPr lang="tr-TR" b="1" dirty="0" smtClean="0"/>
              <a:t>Kararın tebliğ edilmesi:</a:t>
            </a:r>
          </a:p>
          <a:p>
            <a:pPr marL="0" indent="0" algn="ctr">
              <a:buNone/>
            </a:pPr>
            <a:r>
              <a:rPr lang="tr-TR" sz="2400" dirty="0" smtClean="0"/>
              <a:t>Danışmanlık kararı ile ilgili resmi mahkeme kararı,  uygulanmak üzere okul idaresi tarafından okul psikolojik danışmanına/rehber öğretmene tebliğ edilir. İlgili mahkeme karar yazısı tarafımıza zarf içinde kapalı değil de açık bir şekilde teslim edildiyse kararın açık bir şekilde teslim alındığına dair tutanak tutulur.</a:t>
            </a:r>
            <a:endParaRPr lang="tr-TR" sz="2400" dirty="0"/>
          </a:p>
        </p:txBody>
      </p:sp>
      <p:pic>
        <p:nvPicPr>
          <p:cNvPr id="11266" name="Picture 2" descr="C:\Users\Legacy\Desktop\DT RESİM\images (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4149080"/>
            <a:ext cx="3312368" cy="2013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3335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332656"/>
            <a:ext cx="8640960" cy="6192688"/>
          </a:xfrm>
        </p:spPr>
        <p:txBody>
          <a:bodyPr/>
          <a:lstStyle/>
          <a:p>
            <a:pPr marL="0" indent="0" algn="ctr">
              <a:buNone/>
            </a:pPr>
            <a:endParaRPr lang="tr-TR" b="1" dirty="0" smtClean="0"/>
          </a:p>
          <a:p>
            <a:pPr marL="0" indent="0" algn="ctr">
              <a:buNone/>
            </a:pPr>
            <a:r>
              <a:rPr lang="tr-TR" b="1" dirty="0" smtClean="0"/>
              <a:t>Çocukla ilgili bilgi toplanması :</a:t>
            </a:r>
          </a:p>
          <a:p>
            <a:pPr marL="0" indent="0" algn="ctr">
              <a:buNone/>
            </a:pPr>
            <a:endParaRPr lang="tr-TR" b="1" dirty="0" smtClean="0"/>
          </a:p>
          <a:p>
            <a:pPr>
              <a:buFont typeface="Wingdings" pitchFamily="2" charset="2"/>
              <a:buChar char="Ø"/>
            </a:pPr>
            <a:r>
              <a:rPr lang="tr-TR" b="1" dirty="0" smtClean="0"/>
              <a:t>SİR </a:t>
            </a:r>
            <a:r>
              <a:rPr lang="tr-TR" dirty="0" smtClean="0"/>
              <a:t>( Sosyal İnceleme Raporu)</a:t>
            </a:r>
          </a:p>
          <a:p>
            <a:pPr marL="0" indent="0">
              <a:buNone/>
            </a:pPr>
            <a:r>
              <a:rPr lang="tr-TR" dirty="0"/>
              <a:t> </a:t>
            </a:r>
            <a:r>
              <a:rPr lang="tr-TR" dirty="0" smtClean="0"/>
              <a:t> </a:t>
            </a:r>
            <a:r>
              <a:rPr lang="tr-TR" sz="2800" dirty="0" smtClean="0"/>
              <a:t>Çocuk hakkında tedbir ya da cezaya hükmetmeden önce, yetkili makam tarafından olay ve çocuk hakkında en uygun kararın verilmesini sağlamak kolaylaştırmak için, küçüğün geçmiş yaşamı ve halen içinde yaşadığı koşullar veya suçun işlendiği şartların araştırıldığı rapor</a:t>
            </a:r>
          </a:p>
          <a:p>
            <a:pPr>
              <a:buFont typeface="Wingdings" pitchFamily="2" charset="2"/>
              <a:buChar char="Ø"/>
            </a:pPr>
            <a:r>
              <a:rPr lang="tr-TR" dirty="0" smtClean="0"/>
              <a:t>Aile ile Ön görüşme </a:t>
            </a:r>
            <a:endParaRPr lang="tr-TR" dirty="0"/>
          </a:p>
        </p:txBody>
      </p:sp>
      <p:pic>
        <p:nvPicPr>
          <p:cNvPr id="15362" name="Picture 2" descr="C:\Users\Legacy\Desktop\DT RESİM\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4653136"/>
            <a:ext cx="1800200" cy="18992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46602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332656"/>
            <a:ext cx="8712968" cy="6264696"/>
          </a:xfrm>
        </p:spPr>
        <p:txBody>
          <a:bodyPr/>
          <a:lstStyle/>
          <a:p>
            <a:pPr>
              <a:defRPr/>
            </a:pPr>
            <a:endParaRPr lang="tr-TR" sz="2400" dirty="0" smtClean="0"/>
          </a:p>
          <a:p>
            <a:pPr>
              <a:defRPr/>
            </a:pPr>
            <a:r>
              <a:rPr lang="tr-TR" sz="2400" dirty="0" smtClean="0"/>
              <a:t>Çocuk</a:t>
            </a:r>
            <a:r>
              <a:rPr lang="tr-TR" sz="2400" dirty="0"/>
              <a:t>/ aile/ bakmakla yükümlü kişi ve dosya ile ilgili </a:t>
            </a:r>
            <a:r>
              <a:rPr lang="tr-TR" sz="2400" b="1" i="1" u="sng" dirty="0">
                <a:solidFill>
                  <a:srgbClr val="FF0000"/>
                </a:solidFill>
              </a:rPr>
              <a:t>bilgiler toplanır.  </a:t>
            </a:r>
            <a:r>
              <a:rPr lang="tr-TR" sz="2400" b="1" i="1" u="sng" dirty="0" smtClean="0">
                <a:solidFill>
                  <a:srgbClr val="FF0000"/>
                </a:solidFill>
              </a:rPr>
              <a:t>( SİR raporu, yazılı kararın gönderildiği ilgili mahkemeden veya ASPB İl Müdürlüğü’nden edinilir.)</a:t>
            </a:r>
            <a:endParaRPr lang="tr-TR" sz="2400" b="1" i="1" u="sng" dirty="0">
              <a:solidFill>
                <a:srgbClr val="FF0000"/>
              </a:solidFill>
            </a:endParaRPr>
          </a:p>
          <a:p>
            <a:pPr>
              <a:defRPr/>
            </a:pPr>
            <a:r>
              <a:rPr lang="tr-TR" sz="2400" dirty="0"/>
              <a:t>Çocuk, aile, bakmakla yükümlü kişi veya kişiler ile </a:t>
            </a:r>
            <a:r>
              <a:rPr lang="tr-TR" sz="2400" b="1" i="1" u="sng" dirty="0">
                <a:solidFill>
                  <a:srgbClr val="FF0000"/>
                </a:solidFill>
              </a:rPr>
              <a:t>tanışılır.</a:t>
            </a:r>
          </a:p>
          <a:p>
            <a:pPr>
              <a:defRPr/>
            </a:pPr>
            <a:r>
              <a:rPr lang="tr-TR" sz="2400" dirty="0"/>
              <a:t>Danışman, </a:t>
            </a:r>
            <a:r>
              <a:rPr lang="tr-TR" sz="2400" b="1" i="1" u="sng" dirty="0">
                <a:solidFill>
                  <a:srgbClr val="FF0000"/>
                </a:solidFill>
              </a:rPr>
              <a:t>görev ve sorumlulukları hakkında </a:t>
            </a:r>
            <a:r>
              <a:rPr lang="tr-TR" sz="2400" dirty="0"/>
              <a:t>çocuğu, aileyi, bakmakla yükümlü kişi veya kişileri </a:t>
            </a:r>
            <a:r>
              <a:rPr lang="tr-TR" sz="2400" b="1" i="1" u="sng" dirty="0">
                <a:solidFill>
                  <a:srgbClr val="FF0000"/>
                </a:solidFill>
                <a:effectLst>
                  <a:outerShdw blurRad="38100" dist="38100" dir="2700000" algn="tl">
                    <a:srgbClr val="000000">
                      <a:alpha val="43137"/>
                    </a:srgbClr>
                  </a:outerShdw>
                </a:effectLst>
              </a:rPr>
              <a:t>bilgilendirir.</a:t>
            </a:r>
          </a:p>
          <a:p>
            <a:pPr marL="0" indent="0">
              <a:buNone/>
              <a:defRPr/>
            </a:pPr>
            <a:endParaRPr lang="tr-TR" dirty="0"/>
          </a:p>
        </p:txBody>
      </p:sp>
      <p:pic>
        <p:nvPicPr>
          <p:cNvPr id="7170" name="Picture 2" descr="C:\Users\Legacy\Desktop\DT RESİM\images (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4128047"/>
            <a:ext cx="3325912"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0650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332656"/>
            <a:ext cx="8568952" cy="6264696"/>
          </a:xfrm>
        </p:spPr>
        <p:txBody>
          <a:bodyPr/>
          <a:lstStyle/>
          <a:p>
            <a:pPr marL="0" indent="0">
              <a:buNone/>
            </a:pPr>
            <a:endParaRPr lang="tr-TR" b="1" dirty="0" smtClean="0"/>
          </a:p>
          <a:p>
            <a:pPr marL="0" indent="0">
              <a:buNone/>
            </a:pPr>
            <a:r>
              <a:rPr lang="tr-TR" b="1" dirty="0" smtClean="0"/>
              <a:t>Danışmanlık Tedbiri Uygulamaları Çocuk Tanıma Formunun Doldurulması :</a:t>
            </a:r>
          </a:p>
          <a:p>
            <a:pPr marL="0" indent="0">
              <a:buNone/>
            </a:pPr>
            <a:r>
              <a:rPr lang="tr-TR" dirty="0" smtClean="0"/>
              <a:t>İlgili mahkeme kararının tarafımıza tebliğ edildiği ilk 10 gün içerisinde aile ve çocuk ile yaptığımız ön görüşme ve çocukla ilgili topladığımız bilgiler doğrultusunda form doldurulur ve ilk 10 gün içerisinde ilgili mahkemeye gizlilik kurallarına uygun olarak gönderilir</a:t>
            </a:r>
          </a:p>
          <a:p>
            <a:pPr marL="0" indent="0">
              <a:buNone/>
            </a:pPr>
            <a:endParaRPr lang="tr-TR" dirty="0"/>
          </a:p>
        </p:txBody>
      </p:sp>
    </p:spTree>
    <p:extLst>
      <p:ext uri="{BB962C8B-B14F-4D97-AF65-F5344CB8AC3E}">
        <p14:creationId xmlns:p14="http://schemas.microsoft.com/office/powerpoint/2010/main" val="1118189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332656"/>
            <a:ext cx="8784976" cy="6408712"/>
          </a:xfrm>
        </p:spPr>
        <p:txBody>
          <a:bodyPr/>
          <a:lstStyle/>
          <a:p>
            <a:pPr marL="0" indent="0">
              <a:buNone/>
            </a:pPr>
            <a:endParaRPr lang="tr-TR" b="1" dirty="0" smtClean="0"/>
          </a:p>
          <a:p>
            <a:pPr marL="0" indent="0">
              <a:buNone/>
            </a:pPr>
            <a:r>
              <a:rPr lang="tr-TR" b="1" dirty="0" smtClean="0"/>
              <a:t>Çocuk Tanıma Formunda Yapılan Plana Göre Görüşme Oturumlarına Başlanması:</a:t>
            </a:r>
          </a:p>
          <a:p>
            <a:pPr algn="ctr"/>
            <a:endParaRPr lang="tr-TR" sz="2400" dirty="0" smtClean="0"/>
          </a:p>
          <a:p>
            <a:pPr algn="ctr"/>
            <a:r>
              <a:rPr lang="tr-TR" sz="2400" dirty="0" smtClean="0"/>
              <a:t>Çocuk Tanıma Formu içerisinde (son sayfada) yer alan Danışmanlık Tedbiri Uygulama Planı hazırlanır.</a:t>
            </a:r>
          </a:p>
          <a:p>
            <a:pPr algn="ctr"/>
            <a:r>
              <a:rPr lang="tr-TR" sz="2400" dirty="0" smtClean="0">
                <a:latin typeface="Arial" charset="0"/>
                <a:cs typeface="Arial" charset="0"/>
              </a:rPr>
              <a:t>Çocukla </a:t>
            </a:r>
            <a:r>
              <a:rPr lang="tr-TR" sz="2400" dirty="0">
                <a:latin typeface="Arial" charset="0"/>
                <a:cs typeface="Arial" charset="0"/>
              </a:rPr>
              <a:t>haftada en az  bir </a:t>
            </a:r>
            <a:r>
              <a:rPr lang="tr-TR" sz="2400" dirty="0" smtClean="0">
                <a:latin typeface="Arial" charset="0"/>
                <a:cs typeface="Arial" charset="0"/>
              </a:rPr>
              <a:t>kez, </a:t>
            </a:r>
            <a:r>
              <a:rPr lang="tr-TR" sz="2400" dirty="0">
                <a:latin typeface="Arial" charset="0"/>
                <a:cs typeface="Arial" charset="0"/>
              </a:rPr>
              <a:t>aileyle  iki haftada bir kez görüşme planlanır</a:t>
            </a:r>
            <a:r>
              <a:rPr lang="tr-TR" sz="2400" dirty="0" smtClean="0">
                <a:latin typeface="Arial" charset="0"/>
                <a:cs typeface="Arial" charset="0"/>
              </a:rPr>
              <a:t>. ( çocukla en az sekiz, aile ile en az dört oturum).</a:t>
            </a:r>
          </a:p>
          <a:p>
            <a:pPr algn="ctr"/>
            <a:r>
              <a:rPr lang="tr-TR" sz="2400" dirty="0" smtClean="0">
                <a:latin typeface="Arial" charset="0"/>
                <a:cs typeface="Arial" charset="0"/>
              </a:rPr>
              <a:t>Her oturumda öngörülen görüşmenin konusu, görüşmenin amaç ve kazanımı, yapılacak çalışmanın kısa bir özeti ve görüşmenin başarı göstergeleri planlanır.</a:t>
            </a:r>
          </a:p>
          <a:p>
            <a:pPr marL="109728" indent="0" algn="ctr">
              <a:buNone/>
            </a:pPr>
            <a:endParaRPr lang="tr-TR" dirty="0"/>
          </a:p>
        </p:txBody>
      </p:sp>
      <p:pic>
        <p:nvPicPr>
          <p:cNvPr id="1026" name="Picture 2" descr="C:\Users\Legacy\Desktop\DT RESİM\images (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5198586"/>
            <a:ext cx="2520280" cy="1445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94058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60648"/>
            <a:ext cx="8856984" cy="6408712"/>
          </a:xfrm>
        </p:spPr>
        <p:txBody>
          <a:bodyPr/>
          <a:lstStyle/>
          <a:p>
            <a:pPr marL="0" indent="0">
              <a:buNone/>
            </a:pPr>
            <a:r>
              <a:rPr lang="tr-TR" b="1" dirty="0" smtClean="0"/>
              <a:t>‘</a:t>
            </a:r>
          </a:p>
          <a:p>
            <a:pPr marL="0" indent="0">
              <a:buNone/>
            </a:pPr>
            <a:r>
              <a:rPr lang="tr-TR" b="1" dirty="0" smtClean="0"/>
              <a:t>’Danışmanlık Tedbiri Çalışmalarını ve Etkilerini Değerlendirme Süreç Raporu’’ Formunun İlgili Mahkemeye Gönderilmesi : </a:t>
            </a:r>
          </a:p>
          <a:p>
            <a:pPr marL="0" indent="0">
              <a:buNone/>
            </a:pPr>
            <a:r>
              <a:rPr lang="tr-TR" sz="2800" dirty="0" smtClean="0">
                <a:latin typeface="Arial" charset="0"/>
                <a:cs typeface="Arial" charset="0"/>
              </a:rPr>
              <a:t>     Üçer </a:t>
            </a:r>
            <a:r>
              <a:rPr lang="tr-TR" sz="2800" dirty="0">
                <a:latin typeface="Arial" charset="0"/>
                <a:cs typeface="Arial" charset="0"/>
              </a:rPr>
              <a:t>aylık periyotlarla sürecin değerlendirilmesine ya da </a:t>
            </a:r>
            <a:r>
              <a:rPr lang="tr-TR" sz="2800" dirty="0" smtClean="0">
                <a:latin typeface="Arial" charset="0"/>
                <a:cs typeface="Arial" charset="0"/>
              </a:rPr>
              <a:t>tedbirin(koruyucu ve destekleyici tedbir) değiştirilmesine </a:t>
            </a:r>
            <a:r>
              <a:rPr lang="tr-TR" sz="2800" dirty="0">
                <a:latin typeface="Arial" charset="0"/>
                <a:cs typeface="Arial" charset="0"/>
              </a:rPr>
              <a:t>ilişkin rapor  hazırlanarak </a:t>
            </a:r>
            <a:r>
              <a:rPr lang="tr-TR" sz="2800" dirty="0" smtClean="0">
                <a:latin typeface="Arial" charset="0"/>
                <a:cs typeface="Arial" charset="0"/>
              </a:rPr>
              <a:t>ilgili mahkemeye gizlilik kurallarına uygun olarak </a:t>
            </a:r>
            <a:r>
              <a:rPr lang="tr-TR" sz="2800" dirty="0">
                <a:latin typeface="Arial" charset="0"/>
                <a:cs typeface="Arial" charset="0"/>
              </a:rPr>
              <a:t>ulaştırılır</a:t>
            </a:r>
            <a:r>
              <a:rPr lang="tr-TR" sz="2800" dirty="0" smtClean="0">
                <a:latin typeface="Arial" charset="0"/>
                <a:cs typeface="Arial" charset="0"/>
              </a:rPr>
              <a:t>.</a:t>
            </a:r>
          </a:p>
        </p:txBody>
      </p:sp>
      <p:pic>
        <p:nvPicPr>
          <p:cNvPr id="5123" name="Picture 3" descr="C:\Users\Legacy\Desktop\DT RESİM\images (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5157192"/>
            <a:ext cx="3240360" cy="1260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03053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04656"/>
          </a:xfrm>
        </p:spPr>
        <p:txBody>
          <a:bodyPr/>
          <a:lstStyle/>
          <a:p>
            <a:pPr marL="0" indent="0">
              <a:buNone/>
            </a:pPr>
            <a:endParaRPr lang="tr-TR" b="1" dirty="0" smtClean="0"/>
          </a:p>
          <a:p>
            <a:pPr marL="0" indent="0">
              <a:buNone/>
            </a:pPr>
            <a:r>
              <a:rPr lang="tr-TR" b="1" dirty="0" smtClean="0"/>
              <a:t>Tedbir Kararının Kaldırılması veya Sona Ermesi:</a:t>
            </a:r>
            <a:endParaRPr lang="tr-TR" dirty="0" smtClean="0"/>
          </a:p>
          <a:p>
            <a:pPr marL="0" indent="0" algn="ctr">
              <a:buNone/>
            </a:pPr>
            <a:r>
              <a:rPr lang="tr-TR" dirty="0" smtClean="0"/>
              <a:t>     Tedbir kararının uygulanmasına ilişkin gelen mahkeme kararında çocuğa ne kadar süre  danışmanlık tedbiri uygulanacağı belirtilmiş olmalıdır (3 ay - 6 ay- 1yıl ).</a:t>
            </a:r>
          </a:p>
          <a:p>
            <a:pPr marL="0" indent="0" algn="ctr">
              <a:buNone/>
            </a:pPr>
            <a:r>
              <a:rPr lang="tr-TR" dirty="0"/>
              <a:t> </a:t>
            </a:r>
          </a:p>
        </p:txBody>
      </p:sp>
      <p:pic>
        <p:nvPicPr>
          <p:cNvPr id="4098" name="Picture 2" descr="C:\Users\Legacy\Desktop\DT RESİM\indir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4149080"/>
            <a:ext cx="2857500" cy="18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286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361459"/>
          </a:xfrm>
        </p:spPr>
        <p:txBody>
          <a:bodyPr/>
          <a:lstStyle/>
          <a:p>
            <a:pPr marL="0" indent="0">
              <a:buNone/>
            </a:pPr>
            <a:r>
              <a:rPr lang="tr-TR" b="1" dirty="0" smtClean="0"/>
              <a:t>    KORUYUCU VE DESTEKLEYİCİ TEDBİR  KARARLARI HANGİ KARARLARDIR?</a:t>
            </a:r>
          </a:p>
          <a:p>
            <a:pPr marL="0" indent="0">
              <a:buNone/>
            </a:pPr>
            <a:endParaRPr lang="tr-TR" dirty="0" smtClean="0"/>
          </a:p>
          <a:p>
            <a:pPr algn="just">
              <a:buFont typeface="Wingdings" pitchFamily="2" charset="2"/>
              <a:buChar char="ü"/>
            </a:pPr>
            <a:r>
              <a:rPr lang="tr-TR" dirty="0" smtClean="0"/>
              <a:t>Danışmanlık Tedbiri</a:t>
            </a:r>
          </a:p>
          <a:p>
            <a:pPr algn="just">
              <a:buFont typeface="Wingdings" pitchFamily="2" charset="2"/>
              <a:buChar char="ü"/>
            </a:pPr>
            <a:r>
              <a:rPr lang="tr-TR" dirty="0" smtClean="0"/>
              <a:t>Eğitim Tedbiri</a:t>
            </a:r>
          </a:p>
          <a:p>
            <a:pPr algn="just">
              <a:buFont typeface="Wingdings" pitchFamily="2" charset="2"/>
              <a:buChar char="ü"/>
            </a:pPr>
            <a:r>
              <a:rPr lang="tr-TR" dirty="0" smtClean="0"/>
              <a:t>Bakım Tedbiri</a:t>
            </a:r>
          </a:p>
          <a:p>
            <a:pPr algn="just">
              <a:buFont typeface="Wingdings" pitchFamily="2" charset="2"/>
              <a:buChar char="ü"/>
            </a:pPr>
            <a:r>
              <a:rPr lang="tr-TR" dirty="0" smtClean="0"/>
              <a:t>Sağlık Tedbiri</a:t>
            </a:r>
          </a:p>
          <a:p>
            <a:pPr algn="just">
              <a:buFont typeface="Wingdings" pitchFamily="2" charset="2"/>
              <a:buChar char="ü"/>
            </a:pPr>
            <a:r>
              <a:rPr lang="tr-TR" dirty="0" smtClean="0"/>
              <a:t>Korunma Tedbiri</a:t>
            </a:r>
            <a:endParaRPr lang="tr-TR" dirty="0"/>
          </a:p>
        </p:txBody>
      </p:sp>
    </p:spTree>
    <p:extLst>
      <p:ext uri="{BB962C8B-B14F-4D97-AF65-F5344CB8AC3E}">
        <p14:creationId xmlns:p14="http://schemas.microsoft.com/office/powerpoint/2010/main" val="13712689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332656"/>
            <a:ext cx="8784976" cy="6120680"/>
          </a:xfrm>
        </p:spPr>
        <p:txBody>
          <a:bodyPr/>
          <a:lstStyle/>
          <a:p>
            <a:pPr marL="0" indent="0">
              <a:buNone/>
            </a:pPr>
            <a:endParaRPr lang="tr-TR" dirty="0" smtClean="0"/>
          </a:p>
          <a:p>
            <a:pPr marL="0" indent="0">
              <a:buNone/>
            </a:pPr>
            <a:r>
              <a:rPr lang="tr-TR" dirty="0"/>
              <a:t> </a:t>
            </a:r>
            <a:r>
              <a:rPr lang="tr-TR" dirty="0" smtClean="0"/>
              <a:t>        İlgili mahkeme kararında ne kadar süre ile danışmanlık tedbiri uygulanmasına ilişkin bir karar belirtilmemişse;</a:t>
            </a:r>
            <a:r>
              <a:rPr lang="tr-TR" b="1" dirty="0" smtClean="0">
                <a:latin typeface="Arial" charset="0"/>
                <a:cs typeface="Arial" charset="0"/>
              </a:rPr>
              <a:t>                                                                                   </a:t>
            </a:r>
          </a:p>
          <a:p>
            <a:pPr marL="0" indent="0">
              <a:buNone/>
            </a:pPr>
            <a:r>
              <a:rPr lang="tr-TR" b="1" dirty="0" smtClean="0">
                <a:latin typeface="Arial" charset="0"/>
                <a:cs typeface="Arial" charset="0"/>
              </a:rPr>
              <a:t>Tedbir </a:t>
            </a:r>
            <a:r>
              <a:rPr lang="tr-TR" b="1" dirty="0">
                <a:latin typeface="Arial" charset="0"/>
                <a:cs typeface="Arial" charset="0"/>
              </a:rPr>
              <a:t>kararını ne zaman </a:t>
            </a:r>
            <a:r>
              <a:rPr lang="tr-TR" b="1" dirty="0" smtClean="0">
                <a:latin typeface="Arial" charset="0"/>
                <a:cs typeface="Arial" charset="0"/>
              </a:rPr>
              <a:t>sona erdirebilirsiniz </a:t>
            </a:r>
            <a:r>
              <a:rPr lang="tr-TR" b="1" dirty="0">
                <a:latin typeface="Arial" charset="0"/>
                <a:cs typeface="Arial" charset="0"/>
              </a:rPr>
              <a:t>? </a:t>
            </a:r>
          </a:p>
          <a:p>
            <a:pPr marL="0" indent="0">
              <a:buNone/>
            </a:pPr>
            <a:endParaRPr lang="tr-TR" dirty="0"/>
          </a:p>
        </p:txBody>
      </p:sp>
      <p:pic>
        <p:nvPicPr>
          <p:cNvPr id="3074" name="Picture 2" descr="C:\Users\Legacy\Desktop\DT RESİM\images (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3068960"/>
            <a:ext cx="3600400" cy="2237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277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784976" cy="6480720"/>
          </a:xfrm>
        </p:spPr>
        <p:txBody>
          <a:bodyPr>
            <a:normAutofit/>
          </a:bodyPr>
          <a:lstStyle/>
          <a:p>
            <a:pPr marL="0" indent="0" algn="ctr">
              <a:buNone/>
            </a:pPr>
            <a:endParaRPr lang="tr-TR" b="1" dirty="0" smtClean="0">
              <a:latin typeface="Arial" charset="0"/>
              <a:cs typeface="Arial" charset="0"/>
            </a:endParaRPr>
          </a:p>
          <a:p>
            <a:pPr marL="0" indent="0" algn="ctr">
              <a:buNone/>
            </a:pPr>
            <a:r>
              <a:rPr lang="tr-TR" b="1" dirty="0" smtClean="0">
                <a:latin typeface="Arial" charset="0"/>
                <a:cs typeface="Arial" charset="0"/>
              </a:rPr>
              <a:t>Tedbir </a:t>
            </a:r>
            <a:r>
              <a:rPr lang="tr-TR" b="1" dirty="0">
                <a:latin typeface="Arial" charset="0"/>
                <a:cs typeface="Arial" charset="0"/>
              </a:rPr>
              <a:t>kararını ne zaman sona erdirebilirsiniz ? </a:t>
            </a:r>
            <a:endParaRPr lang="tr-TR" b="1" dirty="0" smtClean="0">
              <a:latin typeface="Arial" charset="0"/>
              <a:cs typeface="Arial" charset="0"/>
            </a:endParaRPr>
          </a:p>
          <a:p>
            <a:r>
              <a:rPr lang="tr-TR" sz="2800" dirty="0" smtClean="0">
                <a:latin typeface="Arial" charset="0"/>
                <a:cs typeface="Arial" charset="0"/>
              </a:rPr>
              <a:t>Tedbirle </a:t>
            </a:r>
            <a:r>
              <a:rPr lang="tr-TR" sz="2800" dirty="0">
                <a:latin typeface="Arial" charset="0"/>
                <a:cs typeface="Arial" charset="0"/>
              </a:rPr>
              <a:t>ulaşılmak istenen amacın gerçekleşmesi </a:t>
            </a:r>
          </a:p>
          <a:p>
            <a:r>
              <a:rPr lang="tr-TR" sz="2800" dirty="0">
                <a:latin typeface="Arial" charset="0"/>
                <a:cs typeface="Arial" charset="0"/>
              </a:rPr>
              <a:t>Tedbirin istenilen sonucu sağlamaması nedeniyle değiştirilmesi </a:t>
            </a:r>
          </a:p>
          <a:p>
            <a:r>
              <a:rPr lang="tr-TR" sz="2800" dirty="0">
                <a:latin typeface="Arial" charset="0"/>
                <a:cs typeface="Arial" charset="0"/>
              </a:rPr>
              <a:t>Çocuğun 18 yaşına gelmesi </a:t>
            </a:r>
            <a:endParaRPr lang="tr-TR" sz="2800" dirty="0" smtClean="0">
              <a:latin typeface="Arial" charset="0"/>
              <a:cs typeface="Arial" charset="0"/>
            </a:endParaRPr>
          </a:p>
          <a:p>
            <a:r>
              <a:rPr lang="tr-TR" sz="2800" dirty="0" smtClean="0">
                <a:latin typeface="Arial" charset="0"/>
                <a:cs typeface="Arial" charset="0"/>
              </a:rPr>
              <a:t>( Ancak hakim, eğitim ve öğrenimine devam edebilmesi için ve çocuğun rızası alınmak suretiyle tedbirin uygulanmasına belli bir süre daha devam edilmesine karar verebilir.)</a:t>
            </a:r>
            <a:endParaRPr lang="tr-TR" sz="2800" dirty="0">
              <a:latin typeface="Arial" charset="0"/>
              <a:cs typeface="Arial" charset="0"/>
            </a:endParaRPr>
          </a:p>
        </p:txBody>
      </p:sp>
      <p:pic>
        <p:nvPicPr>
          <p:cNvPr id="6146" name="Picture 2" descr="C:\Users\Legacy\Desktop\DT RESİM\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4509120"/>
            <a:ext cx="2664296"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30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332656"/>
            <a:ext cx="8424936" cy="6120680"/>
          </a:xfrm>
        </p:spPr>
        <p:txBody>
          <a:bodyPr/>
          <a:lstStyle/>
          <a:p>
            <a:pPr marL="0" indent="0">
              <a:buNone/>
            </a:pPr>
            <a:endParaRPr lang="tr-TR" b="1" dirty="0" smtClean="0"/>
          </a:p>
          <a:p>
            <a:pPr marL="0" indent="0">
              <a:buNone/>
            </a:pPr>
            <a:r>
              <a:rPr lang="tr-TR" b="1" dirty="0" smtClean="0"/>
              <a:t>Koruyucu ve Destekleyici Tedbir Kararları Kimler Hakkında Verilir?</a:t>
            </a:r>
          </a:p>
          <a:p>
            <a:pPr marL="0" indent="0">
              <a:buNone/>
            </a:pPr>
            <a:endParaRPr lang="tr-TR" b="1" dirty="0" smtClean="0"/>
          </a:p>
          <a:p>
            <a:pPr marL="319088" indent="-319088">
              <a:buFont typeface="Wingdings" pitchFamily="2" charset="2"/>
              <a:buChar char=""/>
            </a:pPr>
            <a:r>
              <a:rPr lang="tr-TR" dirty="0">
                <a:latin typeface="Arial" charset="0"/>
                <a:cs typeface="Arial" charset="0"/>
              </a:rPr>
              <a:t>Suça sürüklenen çocuk</a:t>
            </a:r>
          </a:p>
          <a:p>
            <a:pPr marL="319088" indent="-319088">
              <a:buFont typeface="Wingdings" pitchFamily="2" charset="2"/>
              <a:buChar char=""/>
            </a:pPr>
            <a:r>
              <a:rPr lang="tr-TR" dirty="0">
                <a:latin typeface="Arial" charset="0"/>
                <a:cs typeface="Arial" charset="0"/>
              </a:rPr>
              <a:t>Korunma ihtiyacı olan çocuk</a:t>
            </a:r>
          </a:p>
          <a:p>
            <a:pPr marL="319088" indent="-319088">
              <a:buFont typeface="Wingdings" pitchFamily="2" charset="2"/>
              <a:buChar char=""/>
            </a:pPr>
            <a:r>
              <a:rPr lang="tr-TR" dirty="0">
                <a:latin typeface="Arial" charset="0"/>
                <a:cs typeface="Arial" charset="0"/>
              </a:rPr>
              <a:t>Mağdur çocuk</a:t>
            </a:r>
          </a:p>
          <a:p>
            <a:pPr marL="319088" indent="-319088">
              <a:buFont typeface="Wingdings" pitchFamily="2" charset="2"/>
              <a:buChar char=""/>
            </a:pPr>
            <a:r>
              <a:rPr lang="tr-TR" dirty="0">
                <a:latin typeface="Arial" charset="0"/>
                <a:cs typeface="Arial" charset="0"/>
              </a:rPr>
              <a:t>Tanık Çocuk </a:t>
            </a:r>
          </a:p>
          <a:p>
            <a:pPr marL="0" indent="0">
              <a:buNone/>
            </a:pPr>
            <a:endParaRPr lang="tr-TR" b="1" dirty="0"/>
          </a:p>
        </p:txBody>
      </p:sp>
      <p:pic>
        <p:nvPicPr>
          <p:cNvPr id="2050" name="Picture 2" descr="C:\Users\Legacy\Desktop\DT RESİM\images (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3356992"/>
            <a:ext cx="2590800" cy="2482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0396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332656"/>
            <a:ext cx="8568952" cy="6120680"/>
          </a:xfrm>
        </p:spPr>
        <p:txBody>
          <a:bodyPr/>
          <a:lstStyle/>
          <a:p>
            <a:pPr marL="0" indent="0" algn="ctr">
              <a:buNone/>
            </a:pPr>
            <a:endParaRPr lang="tr-TR" b="1" dirty="0" smtClean="0">
              <a:latin typeface="Arial" charset="0"/>
              <a:cs typeface="Arial" charset="0"/>
            </a:endParaRPr>
          </a:p>
          <a:p>
            <a:pPr marL="0" indent="0" algn="ctr">
              <a:buNone/>
            </a:pPr>
            <a:r>
              <a:rPr lang="tr-TR" b="1" dirty="0" smtClean="0">
                <a:latin typeface="Arial" charset="0"/>
                <a:cs typeface="Arial" charset="0"/>
              </a:rPr>
              <a:t>Suça </a:t>
            </a:r>
            <a:r>
              <a:rPr lang="tr-TR" b="1" dirty="0">
                <a:latin typeface="Arial" charset="0"/>
                <a:cs typeface="Arial" charset="0"/>
              </a:rPr>
              <a:t>Sürüklenen </a:t>
            </a:r>
            <a:r>
              <a:rPr lang="tr-TR" b="1" dirty="0" smtClean="0">
                <a:latin typeface="Arial" charset="0"/>
                <a:cs typeface="Arial" charset="0"/>
              </a:rPr>
              <a:t>Çocuk</a:t>
            </a:r>
          </a:p>
          <a:p>
            <a:pPr>
              <a:buFont typeface="Wingdings" pitchFamily="2" charset="2"/>
              <a:buNone/>
              <a:defRPr/>
            </a:pPr>
            <a:r>
              <a:rPr lang="tr-TR" dirty="0" smtClean="0"/>
              <a:t>    </a:t>
            </a:r>
          </a:p>
          <a:p>
            <a:pPr>
              <a:buFont typeface="Wingdings" pitchFamily="2" charset="2"/>
              <a:buNone/>
              <a:defRPr/>
            </a:pPr>
            <a:r>
              <a:rPr lang="tr-TR" dirty="0"/>
              <a:t> </a:t>
            </a:r>
            <a:r>
              <a:rPr lang="tr-TR" dirty="0" smtClean="0"/>
              <a:t>       Kanunlarda </a:t>
            </a:r>
            <a:r>
              <a:rPr lang="tr-TR" dirty="0"/>
              <a:t>suç olarak tanımlanan bir </a:t>
            </a:r>
            <a:r>
              <a:rPr lang="tr-TR" b="1" i="1" u="sng" dirty="0">
                <a:effectLst>
                  <a:outerShdw blurRad="38100" dist="38100" dir="2700000" algn="tl">
                    <a:srgbClr val="000000">
                      <a:alpha val="43137"/>
                    </a:srgbClr>
                  </a:outerShdw>
                </a:effectLst>
              </a:rPr>
              <a:t>fiili işlediği iddiası</a:t>
            </a:r>
            <a:r>
              <a:rPr lang="tr-TR" dirty="0"/>
              <a:t> ile hakkında soruşturma veya kovuşturma yapılan ya da </a:t>
            </a:r>
            <a:r>
              <a:rPr lang="tr-TR" b="1" i="1" u="sng" dirty="0">
                <a:solidFill>
                  <a:srgbClr val="0070C0"/>
                </a:solidFill>
                <a:effectLst>
                  <a:outerShdw blurRad="38100" dist="38100" dir="2700000" algn="tl">
                    <a:srgbClr val="000000">
                      <a:alpha val="43137"/>
                    </a:srgbClr>
                  </a:outerShdw>
                </a:effectLst>
              </a:rPr>
              <a:t>işlediği fiilden dolayı </a:t>
            </a:r>
            <a:r>
              <a:rPr lang="tr-TR" dirty="0"/>
              <a:t>hakkında </a:t>
            </a:r>
            <a:r>
              <a:rPr lang="tr-TR" u="sng" dirty="0"/>
              <a:t>güvenlik tedbirine </a:t>
            </a:r>
            <a:r>
              <a:rPr lang="tr-TR" dirty="0"/>
              <a:t>karar verilen çocukları tanımlamaktadır.</a:t>
            </a:r>
          </a:p>
        </p:txBody>
      </p:sp>
      <p:pic>
        <p:nvPicPr>
          <p:cNvPr id="3075" name="Picture 3" descr="C:\Users\Legacy\Desktop\DT RESİM\indir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4365104"/>
            <a:ext cx="2657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8964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332656"/>
            <a:ext cx="8640960" cy="6264696"/>
          </a:xfrm>
        </p:spPr>
        <p:txBody>
          <a:bodyPr/>
          <a:lstStyle/>
          <a:p>
            <a:pPr marL="0" indent="0" algn="ctr">
              <a:buNone/>
            </a:pPr>
            <a:endParaRPr lang="tr-TR" b="1" dirty="0" smtClean="0">
              <a:latin typeface="Arial" charset="0"/>
              <a:cs typeface="Arial" charset="0"/>
            </a:endParaRPr>
          </a:p>
          <a:p>
            <a:pPr marL="0" indent="0" algn="ctr">
              <a:buNone/>
            </a:pPr>
            <a:r>
              <a:rPr lang="tr-TR" b="1" dirty="0" smtClean="0">
                <a:latin typeface="Arial" charset="0"/>
                <a:cs typeface="Arial" charset="0"/>
              </a:rPr>
              <a:t>Korunma </a:t>
            </a:r>
            <a:r>
              <a:rPr lang="tr-TR" b="1" dirty="0">
                <a:latin typeface="Arial" charset="0"/>
                <a:cs typeface="Arial" charset="0"/>
              </a:rPr>
              <a:t>İhtiyacı Olan </a:t>
            </a:r>
            <a:r>
              <a:rPr lang="tr-TR" b="1" dirty="0" smtClean="0">
                <a:latin typeface="Arial" charset="0"/>
                <a:cs typeface="Arial" charset="0"/>
              </a:rPr>
              <a:t>Çocuk</a:t>
            </a:r>
          </a:p>
          <a:p>
            <a:pPr marL="0" indent="0" algn="ctr">
              <a:buNone/>
            </a:pPr>
            <a:r>
              <a:rPr lang="tr-TR" b="1" dirty="0" smtClean="0">
                <a:latin typeface="Arial" charset="0"/>
                <a:cs typeface="Arial" charset="0"/>
              </a:rPr>
              <a:t> </a:t>
            </a:r>
          </a:p>
          <a:p>
            <a:pPr marL="0" indent="0">
              <a:buNone/>
            </a:pPr>
            <a:r>
              <a:rPr lang="tr-TR" dirty="0" smtClean="0"/>
              <a:t>       Bedensel</a:t>
            </a:r>
            <a:r>
              <a:rPr lang="tr-TR" dirty="0"/>
              <a:t>, zihinsel, ahlaki, sosyal ve duygusal </a:t>
            </a:r>
            <a:r>
              <a:rPr lang="tr-TR" b="1" i="1" u="sng" dirty="0">
                <a:solidFill>
                  <a:srgbClr val="FF0000"/>
                </a:solidFill>
                <a:effectLst>
                  <a:outerShdw blurRad="38100" dist="38100" dir="2700000" algn="tl">
                    <a:srgbClr val="000000">
                      <a:alpha val="43137"/>
                    </a:srgbClr>
                  </a:outerShdw>
                </a:effectLst>
              </a:rPr>
              <a:t>gelişimi</a:t>
            </a:r>
            <a:r>
              <a:rPr lang="tr-TR" dirty="0"/>
              <a:t> </a:t>
            </a:r>
            <a:r>
              <a:rPr lang="tr-TR" b="1" i="1" u="sng" dirty="0">
                <a:solidFill>
                  <a:srgbClr val="FF0000"/>
                </a:solidFill>
                <a:effectLst>
                  <a:outerShdw blurRad="38100" dist="38100" dir="2700000" algn="tl">
                    <a:srgbClr val="000000">
                      <a:alpha val="43137"/>
                    </a:srgbClr>
                  </a:outerShdw>
                </a:effectLst>
              </a:rPr>
              <a:t>ile kişisel güvenliği tehlikede olan</a:t>
            </a:r>
            <a:r>
              <a:rPr lang="tr-TR" dirty="0"/>
              <a:t>, ihmal veya istismar edilen ya da suç mağduru çocukları </a:t>
            </a:r>
            <a:r>
              <a:rPr lang="tr-TR" dirty="0" smtClean="0"/>
              <a:t>tanımlamaktadır.</a:t>
            </a:r>
            <a:endParaRPr lang="tr-TR" dirty="0"/>
          </a:p>
        </p:txBody>
      </p:sp>
    </p:spTree>
    <p:extLst>
      <p:ext uri="{BB962C8B-B14F-4D97-AF65-F5344CB8AC3E}">
        <p14:creationId xmlns:p14="http://schemas.microsoft.com/office/powerpoint/2010/main" val="4053259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76672"/>
            <a:ext cx="8496944" cy="5976664"/>
          </a:xfrm>
        </p:spPr>
        <p:txBody>
          <a:bodyPr/>
          <a:lstStyle/>
          <a:p>
            <a:pPr marL="0" indent="0" algn="ctr">
              <a:buNone/>
            </a:pPr>
            <a:r>
              <a:rPr lang="tr-TR" b="1" dirty="0">
                <a:latin typeface="Arial" charset="0"/>
                <a:cs typeface="Arial" charset="0"/>
              </a:rPr>
              <a:t>Mağdur Çocuk </a:t>
            </a:r>
            <a:endParaRPr lang="tr-TR" b="1" dirty="0" smtClean="0">
              <a:latin typeface="Arial" charset="0"/>
              <a:cs typeface="Arial" charset="0"/>
            </a:endParaRPr>
          </a:p>
          <a:p>
            <a:pPr marL="0" indent="0" algn="ctr">
              <a:buNone/>
            </a:pPr>
            <a:endParaRPr lang="tr-TR" b="1" dirty="0" smtClean="0">
              <a:latin typeface="Arial" charset="0"/>
              <a:cs typeface="Arial" charset="0"/>
            </a:endParaRPr>
          </a:p>
          <a:p>
            <a:pPr>
              <a:buNone/>
              <a:defRPr/>
            </a:pPr>
            <a:r>
              <a:rPr lang="tr-TR" b="1" i="1" u="sng" dirty="0" smtClean="0">
                <a:solidFill>
                  <a:srgbClr val="FF0000"/>
                </a:solidFill>
                <a:effectLst>
                  <a:outerShdw blurRad="38100" dist="38100" dir="2700000" algn="tl">
                    <a:srgbClr val="000000">
                      <a:alpha val="43137"/>
                    </a:srgbClr>
                  </a:outerShdw>
                </a:effectLst>
              </a:rPr>
              <a:t>      Kendisine </a:t>
            </a:r>
            <a:r>
              <a:rPr lang="tr-TR" b="1" i="1" u="sng" dirty="0">
                <a:solidFill>
                  <a:srgbClr val="FF0000"/>
                </a:solidFill>
                <a:effectLst>
                  <a:outerShdw blurRad="38100" dist="38100" dir="2700000" algn="tl">
                    <a:srgbClr val="000000">
                      <a:alpha val="43137"/>
                    </a:srgbClr>
                  </a:outerShdw>
                </a:effectLst>
              </a:rPr>
              <a:t>karşı suç işlenen </a:t>
            </a:r>
            <a:r>
              <a:rPr lang="tr-TR" dirty="0"/>
              <a:t>çocukları tanımlamaktadır.</a:t>
            </a:r>
          </a:p>
          <a:p>
            <a:pPr>
              <a:buFont typeface="Wingdings" pitchFamily="2" charset="2"/>
              <a:buNone/>
              <a:defRPr/>
            </a:pPr>
            <a:r>
              <a:rPr lang="tr-TR" dirty="0"/>
              <a:t>	</a:t>
            </a:r>
          </a:p>
          <a:p>
            <a:pPr marL="0" indent="0">
              <a:buNone/>
            </a:pPr>
            <a:endParaRPr lang="tr-TR" dirty="0"/>
          </a:p>
        </p:txBody>
      </p:sp>
      <p:pic>
        <p:nvPicPr>
          <p:cNvPr id="4098" name="Picture 2" descr="C:\Users\Legacy\Desktop\DT RESİM\DTRESİ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212976"/>
            <a:ext cx="3028950"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5608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332656"/>
            <a:ext cx="8568952" cy="6192688"/>
          </a:xfrm>
        </p:spPr>
        <p:txBody>
          <a:bodyPr/>
          <a:lstStyle/>
          <a:p>
            <a:pPr marL="0" indent="0" algn="ctr">
              <a:buNone/>
            </a:pPr>
            <a:endParaRPr lang="tr-TR" b="1" dirty="0" smtClean="0">
              <a:latin typeface="Arial" charset="0"/>
              <a:cs typeface="Arial" charset="0"/>
            </a:endParaRPr>
          </a:p>
          <a:p>
            <a:pPr marL="0" indent="0" algn="ctr">
              <a:buNone/>
            </a:pPr>
            <a:r>
              <a:rPr lang="tr-TR" b="1" dirty="0" smtClean="0">
                <a:latin typeface="Arial" charset="0"/>
                <a:cs typeface="Arial" charset="0"/>
              </a:rPr>
              <a:t>Tanık Çocuk</a:t>
            </a:r>
          </a:p>
          <a:p>
            <a:pPr marL="0" indent="0" algn="ctr">
              <a:buNone/>
            </a:pPr>
            <a:endParaRPr lang="tr-TR" b="1" dirty="0" smtClean="0">
              <a:latin typeface="Arial" charset="0"/>
              <a:cs typeface="Arial" charset="0"/>
            </a:endParaRPr>
          </a:p>
          <a:p>
            <a:pPr marL="0" indent="0">
              <a:buNone/>
              <a:defRPr/>
            </a:pPr>
            <a:r>
              <a:rPr lang="tr-TR" dirty="0" smtClean="0"/>
              <a:t>   Soruşturma </a:t>
            </a:r>
            <a:r>
              <a:rPr lang="tr-TR" dirty="0"/>
              <a:t>ve kovuşturmada </a:t>
            </a:r>
            <a:r>
              <a:rPr lang="tr-TR" b="1" i="1" u="sng" dirty="0">
                <a:solidFill>
                  <a:srgbClr val="FF0000"/>
                </a:solidFill>
                <a:effectLst>
                  <a:outerShdw blurRad="38100" dist="38100" dir="2700000" algn="tl">
                    <a:srgbClr val="000000">
                      <a:alpha val="43137"/>
                    </a:srgbClr>
                  </a:outerShdw>
                </a:effectLst>
              </a:rPr>
              <a:t>bilgi ve görgüsüne başvurulan</a:t>
            </a:r>
            <a:r>
              <a:rPr lang="tr-TR" dirty="0"/>
              <a:t> çocukları tanımlamaktadır. </a:t>
            </a:r>
            <a:endParaRPr lang="tr-TR" dirty="0" smtClean="0"/>
          </a:p>
          <a:p>
            <a:pPr marL="0" indent="0">
              <a:buNone/>
              <a:defRPr/>
            </a:pPr>
            <a:endParaRPr lang="tr-TR" dirty="0"/>
          </a:p>
          <a:p>
            <a:pPr marL="0" indent="0">
              <a:buNone/>
              <a:defRPr/>
            </a:pPr>
            <a:r>
              <a:rPr lang="tr-TR" b="1" dirty="0" smtClean="0"/>
              <a:t>     Tanık </a:t>
            </a:r>
            <a:r>
              <a:rPr lang="tr-TR" b="1" dirty="0"/>
              <a:t>Sıfatıyla Dinlenen Mağdur Çocuk: </a:t>
            </a:r>
            <a:r>
              <a:rPr lang="tr-TR" dirty="0"/>
              <a:t>Kendisine karşı işlenen suçta bilgi ve görgüsüne başvurulan çocuklar.</a:t>
            </a:r>
          </a:p>
        </p:txBody>
      </p:sp>
    </p:spTree>
    <p:extLst>
      <p:ext uri="{BB962C8B-B14F-4D97-AF65-F5344CB8AC3E}">
        <p14:creationId xmlns:p14="http://schemas.microsoft.com/office/powerpoint/2010/main" val="25172767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928992" cy="6552728"/>
          </a:xfrm>
        </p:spPr>
        <p:txBody>
          <a:bodyPr>
            <a:normAutofit/>
          </a:bodyPr>
          <a:lstStyle/>
          <a:p>
            <a:pPr marL="0" indent="0" algn="ctr">
              <a:buNone/>
            </a:pPr>
            <a:r>
              <a:rPr lang="tr-TR" b="1" dirty="0" smtClean="0"/>
              <a:t>       </a:t>
            </a:r>
          </a:p>
          <a:p>
            <a:pPr marL="0" indent="0" algn="ctr">
              <a:buNone/>
            </a:pPr>
            <a:r>
              <a:rPr lang="tr-TR" b="1" dirty="0" smtClean="0"/>
              <a:t>KORUYUCU VE DESTEKLEYİCİ TEDBİR </a:t>
            </a:r>
          </a:p>
          <a:p>
            <a:pPr marL="0" indent="0" algn="ctr">
              <a:buNone/>
            </a:pPr>
            <a:r>
              <a:rPr lang="tr-TR" b="1" dirty="0" smtClean="0"/>
              <a:t>  KARARLARINI VEREBİLECEK MAHKEMELER</a:t>
            </a:r>
          </a:p>
          <a:p>
            <a:pPr algn="ctr">
              <a:buFont typeface="Wingdings" pitchFamily="2" charset="2"/>
              <a:buChar char="Ø"/>
            </a:pPr>
            <a:r>
              <a:rPr lang="tr-TR" sz="2400" b="1" dirty="0" smtClean="0"/>
              <a:t>Çocuk Mahkemeleri : </a:t>
            </a:r>
            <a:r>
              <a:rPr lang="tr-TR" sz="2400" dirty="0" smtClean="0"/>
              <a:t>Korunma ihtiyacı olan çocuklarla ilgili gerekirse velayet /vesayet/kayyımlık/nafaka  ilişkisi kurma konusunda da yetkili</a:t>
            </a:r>
          </a:p>
          <a:p>
            <a:pPr algn="ctr">
              <a:buFont typeface="Wingdings" pitchFamily="2" charset="2"/>
              <a:buChar char="Ø"/>
            </a:pPr>
            <a:r>
              <a:rPr lang="tr-TR" sz="2400" b="1" dirty="0" smtClean="0"/>
              <a:t>Aile Mahkemeleri : </a:t>
            </a:r>
            <a:r>
              <a:rPr lang="tr-TR" sz="2400" dirty="0" smtClean="0"/>
              <a:t>Aile hukukundan doğan uyuşmazlıklar ve ailenin korunması kapsamında tedbirler</a:t>
            </a:r>
          </a:p>
          <a:p>
            <a:pPr algn="ctr">
              <a:buFont typeface="Wingdings" pitchFamily="2" charset="2"/>
              <a:buChar char="Ø"/>
            </a:pPr>
            <a:r>
              <a:rPr lang="tr-TR" sz="2400" b="1" dirty="0" smtClean="0"/>
              <a:t>Asliye Hukuk Mahkemeleri :</a:t>
            </a:r>
            <a:r>
              <a:rPr lang="tr-TR" sz="2400" dirty="0" smtClean="0"/>
              <a:t> Çocuk ve aile mahkemeleri bulunmayan yerlerde tedbir kararlarını almak</a:t>
            </a:r>
          </a:p>
          <a:p>
            <a:pPr marL="0" indent="0">
              <a:buNone/>
            </a:pPr>
            <a:endParaRPr lang="tr-TR" dirty="0"/>
          </a:p>
        </p:txBody>
      </p:sp>
      <p:pic>
        <p:nvPicPr>
          <p:cNvPr id="6146" name="Picture 2" descr="C:\Users\Legacy\Desktop\DT RESİM\imag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0582" y="4941168"/>
            <a:ext cx="2232248"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81811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705</TotalTime>
  <Words>1263</Words>
  <Application>Microsoft Office PowerPoint</Application>
  <PresentationFormat>Ekran Gösterisi (4:3)</PresentationFormat>
  <Paragraphs>148</Paragraphs>
  <Slides>31</Slides>
  <Notes>1</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Kentsel</vt:lpstr>
      <vt:lpstr>T.C  KAYAPINAR REHBERLİK VE ARAŞTIRMA MERKEZİ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By NeC ® 2010 | Katilimsiz.Com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YEŞİLYURT REHBERLİK VE ARAŞTIRMA MERKEZİ</dc:title>
  <dc:creator>By CEYLAN</dc:creator>
  <cp:lastModifiedBy>RAM</cp:lastModifiedBy>
  <cp:revision>98</cp:revision>
  <dcterms:created xsi:type="dcterms:W3CDTF">2020-10-20T10:43:16Z</dcterms:created>
  <dcterms:modified xsi:type="dcterms:W3CDTF">2021-09-29T12:57:35Z</dcterms:modified>
</cp:coreProperties>
</file>